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89" r:id="rId18"/>
    <p:sldId id="290" r:id="rId19"/>
    <p:sldId id="273" r:id="rId20"/>
    <p:sldId id="275" r:id="rId21"/>
    <p:sldId id="276" r:id="rId22"/>
    <p:sldId id="277" r:id="rId23"/>
    <p:sldId id="291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2" r:id="rId36"/>
    <p:sldId id="293" r:id="rId37"/>
    <p:sldId id="295" r:id="rId38"/>
    <p:sldId id="296" r:id="rId39"/>
    <p:sldId id="297" r:id="rId40"/>
    <p:sldId id="298" r:id="rId41"/>
    <p:sldId id="299" r:id="rId42"/>
    <p:sldId id="329" r:id="rId43"/>
    <p:sldId id="301" r:id="rId44"/>
    <p:sldId id="33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31" r:id="rId73"/>
  </p:sldIdLst>
  <p:sldSz cx="12192000" cy="6858000"/>
  <p:notesSz cx="6858000" cy="9144000"/>
  <p:embeddedFontLst>
    <p:embeddedFont>
      <p:font typeface="Arial Black" panose="020B0A04020102020204" pitchFamily="34" charset="0"/>
      <p:bold r:id="rId74"/>
    </p:embeddedFont>
    <p:embeddedFont>
      <p:font typeface="Cambria Math" panose="02040503050406030204" pitchFamily="18" charset="0"/>
      <p:regular r:id="rId75"/>
    </p:embeddedFont>
    <p:embeddedFont>
      <p:font typeface="Lucida Handwriting" panose="03010101010101010101" pitchFamily="66" charset="0"/>
      <p:regular r:id="rId76"/>
    </p:embeddedFont>
    <p:embeddedFont>
      <p:font typeface="Segoe UI Black" panose="020B0A02040204020203" pitchFamily="34" charset="0"/>
      <p:bold r:id="rId77"/>
      <p:boldItalic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3501B"/>
    <a:srgbClr val="F0F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5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3A04C-0720-A761-C5EB-C5803E53B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2F73DE-E646-A4A8-B6D2-88262ED2E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92EB3-38B1-E754-85B2-CFDC8BFC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28B983-87CA-FCA3-DF0F-AFFA194C4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2CBDA-07D0-A666-DBDC-804BE577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6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EBF64-AD30-A394-F920-17C9BB4A0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A656CB-24FD-F304-BE6A-764C0A38C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2475B-D9F2-DA36-A5D8-BC117A2C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0F506-1368-4AB3-2E9B-B11DE456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9C616-37D6-2F52-7BF1-4EDCC539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97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A93F3C-31CF-D754-1DBB-26DCFA1D1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D0BE2-E87D-F9DC-806C-73C0ACDA3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3F719-8010-AFAF-B47C-C74B1564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AE6FE-CF44-5972-FA0B-5CA26903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3FAD7-A2A0-1C5C-6921-D05FD25B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2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F4592-92D9-74BD-C6E9-19470BCE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7F839F-5C1C-7C05-7331-93BFD5306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79C37-FD96-36E9-3280-B983569C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51A44-9603-5EDF-BEEE-58B16459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9B833-6089-BC77-9C98-9B71CB68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5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407C2-7EFE-C3DC-66DB-4C8DF920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580A1D-9457-218C-4524-37AA74323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04376-B7CE-67BE-C640-E9D48D9A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3EDB5-8C2B-C7E5-BAD8-ABAEA030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AF8AB1-FC8E-44C8-9065-D3A91246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78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32C9C-041E-272E-03E1-E3420674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B9270-6C2B-FBAE-D4EE-05C8DA1B7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A586A6-F560-7FEA-D3CE-CF5E5487D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EEC613-8302-53A2-E503-D6A1B752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47AB9F-6AC1-477F-4669-D36FBEE5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E4457D-834D-71F7-AE54-377052D1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8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CF3A2-4A27-6941-394F-EACD0CE2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8DF62-17D4-1800-A29F-C0517C6CA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B1EBB-6AF7-3235-D491-3679701BE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6096C8-29EF-AB2F-DFB3-322257096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3DA7E9-9092-0BAF-1D54-EF9864895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DF6E8A-1143-9C2B-00BF-6E9ABF0DA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C35CDB-37A9-71F4-2CAC-8F1442D6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EB86DD-2BF3-191A-6D75-B5DF42FE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88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0B21D-5AAA-40DB-8E75-63B29DDC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1BD9E-50B2-3A32-3E1B-04DE5A83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3AA079-484D-85E0-DB36-7F2ADE40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F44D52-B015-1125-99F6-8A3A74E4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9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2710B-DB0D-A925-8BBA-1AEF44DA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362E2B-D5BA-43DC-E475-B034E9F4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09BAD-C9D7-25E5-FCE2-D27D474D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90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D6C02-C268-5A6D-9838-665F5689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56A789-8C01-8AB1-63CA-544BF73A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70167D-BD49-E55E-12F8-668A285E8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D61FB7-9748-6CD8-8B36-AABA687D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043266-027C-6030-1800-EA38A739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17A2B9-62CF-8B2D-5759-324BCB21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17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0202B-5F0D-1C61-F9E9-7AFBAFE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2B0D62-54F0-9B50-01D8-A1BBD9FD3D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01F1EE-2C39-21A4-6EA0-5B1A94010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79420A-42A3-289E-A3E7-DF74B2BC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3DC0AD-B3A1-B22B-DDE6-F0A8C99C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86C64-185A-A0C9-0312-41C7849C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4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8697CD-4F13-2C30-FE52-31CB93AC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DC4EBC-2C5F-895F-F4BA-229FF6CB9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49A41F-534F-51B4-9208-4D542AE32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CF9735-7527-4F03-BB1B-81418CC2C498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CC545-58B5-BA59-B9A8-181B527D5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D0CB0-A87F-4EB8-3D3A-BD5CBD8A7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32E90-E770-4D82-B2D7-924F79AAD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05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072C903-75C8-8009-5076-1B5C9C29D7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33B5B-4718-C235-6DA2-EDAFD7AA48CE}"/>
              </a:ext>
            </a:extLst>
          </p:cNvPr>
          <p:cNvSpPr txBox="1"/>
          <p:nvPr/>
        </p:nvSpPr>
        <p:spPr>
          <a:xfrm>
            <a:off x="2523478" y="3136613"/>
            <a:ext cx="714504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rial Black" panose="020B0A04020102020204" pitchFamily="34" charset="0"/>
              </a:rPr>
              <a:t>WEB PROJECT_JEJU GREEN.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20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3">
        <p159:morph option="byObject"/>
      </p:transition>
    </mc:Choice>
    <mc:Fallback xmlns="">
      <p:transition spd="slow" advTm="34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FB6E08-3876-95A7-7B66-A5CADF123EA8}"/>
              </a:ext>
            </a:extLst>
          </p:cNvPr>
          <p:cNvSpPr/>
          <p:nvPr/>
        </p:nvSpPr>
        <p:spPr>
          <a:xfrm>
            <a:off x="1430867" y="1061651"/>
            <a:ext cx="9330266" cy="47346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40D6A3A-71F5-025C-B33D-B554849F46FB}"/>
              </a:ext>
            </a:extLst>
          </p:cNvPr>
          <p:cNvSpPr/>
          <p:nvPr/>
        </p:nvSpPr>
        <p:spPr>
          <a:xfrm>
            <a:off x="4917729" y="2250729"/>
            <a:ext cx="2356542" cy="2356542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AE5EE2-A429-BCE6-EC4B-C621E60C5C82}"/>
              </a:ext>
            </a:extLst>
          </p:cNvPr>
          <p:cNvSpPr/>
          <p:nvPr/>
        </p:nvSpPr>
        <p:spPr>
          <a:xfrm>
            <a:off x="5058183" y="2391183"/>
            <a:ext cx="2075634" cy="207563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E42DDA2-656A-AA12-E978-2E85DE69BB04}"/>
              </a:ext>
            </a:extLst>
          </p:cNvPr>
          <p:cNvSpPr/>
          <p:nvPr/>
        </p:nvSpPr>
        <p:spPr>
          <a:xfrm>
            <a:off x="4233333" y="1566333"/>
            <a:ext cx="3725334" cy="3725334"/>
          </a:xfrm>
          <a:prstGeom prst="ellipse">
            <a:avLst/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254F6-D6C7-595F-2050-1224DBB2D750}"/>
              </a:ext>
            </a:extLst>
          </p:cNvPr>
          <p:cNvSpPr txBox="1"/>
          <p:nvPr/>
        </p:nvSpPr>
        <p:spPr>
          <a:xfrm>
            <a:off x="7274271" y="1895125"/>
            <a:ext cx="1778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A9607-08A3-21A3-39CB-03CBEC4F8268}"/>
              </a:ext>
            </a:extLst>
          </p:cNvPr>
          <p:cNvSpPr txBox="1"/>
          <p:nvPr/>
        </p:nvSpPr>
        <p:spPr>
          <a:xfrm>
            <a:off x="5207000" y="3136612"/>
            <a:ext cx="1778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선재윤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A071DC-5666-FE4C-57BB-A461BC59746E}"/>
              </a:ext>
            </a:extLst>
          </p:cNvPr>
          <p:cNvSpPr txBox="1"/>
          <p:nvPr/>
        </p:nvSpPr>
        <p:spPr>
          <a:xfrm>
            <a:off x="7374906" y="2250729"/>
            <a:ext cx="3829741" cy="9387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등록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 관련 게시글 등록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(summer note)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 답글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등록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1879E-10BA-B6A1-F4FA-CB9481D76557}"/>
              </a:ext>
            </a:extLst>
          </p:cNvPr>
          <p:cNvSpPr txBox="1"/>
          <p:nvPr/>
        </p:nvSpPr>
        <p:spPr>
          <a:xfrm>
            <a:off x="2861630" y="3675732"/>
            <a:ext cx="22049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통합검색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4BE3F8-B453-1EDA-1BE0-3A937EDED449}"/>
              </a:ext>
            </a:extLst>
          </p:cNvPr>
          <p:cNvSpPr txBox="1"/>
          <p:nvPr/>
        </p:nvSpPr>
        <p:spPr>
          <a:xfrm>
            <a:off x="1943311" y="4079946"/>
            <a:ext cx="287378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내의 전반적인 통합검색 기능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D7D53F-1CEE-EC82-2777-F79185608830}"/>
              </a:ext>
            </a:extLst>
          </p:cNvPr>
          <p:cNvGrpSpPr/>
          <p:nvPr/>
        </p:nvGrpSpPr>
        <p:grpSpPr>
          <a:xfrm>
            <a:off x="6413867" y="4562766"/>
            <a:ext cx="3846227" cy="628920"/>
            <a:chOff x="6413867" y="4562766"/>
            <a:chExt cx="3846227" cy="6289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5CF5E5-D88D-A62A-DC4F-BCB352DA0591}"/>
                </a:ext>
              </a:extLst>
            </p:cNvPr>
            <p:cNvSpPr txBox="1"/>
            <p:nvPr/>
          </p:nvSpPr>
          <p:spPr>
            <a:xfrm>
              <a:off x="6413867" y="4562766"/>
              <a:ext cx="220491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메인페이지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95C6E1-63BC-9C1C-102E-BD5AC4BA0728}"/>
                </a:ext>
              </a:extLst>
            </p:cNvPr>
            <p:cNvSpPr txBox="1"/>
            <p:nvPr/>
          </p:nvSpPr>
          <p:spPr>
            <a:xfrm>
              <a:off x="6767103" y="4930076"/>
              <a:ext cx="3492991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메인헤더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푸터 디자인 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fragment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페이징처리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C40B791-E6AD-9772-39FA-D143EB9DFED1}"/>
              </a:ext>
            </a:extLst>
          </p:cNvPr>
          <p:cNvSpPr txBox="1"/>
          <p:nvPr/>
        </p:nvSpPr>
        <p:spPr>
          <a:xfrm>
            <a:off x="3678401" y="1669073"/>
            <a:ext cx="17883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A9D2B4-FFC2-F52F-3AD0-72F376E81F1B}"/>
              </a:ext>
            </a:extLst>
          </p:cNvPr>
          <p:cNvSpPr txBox="1"/>
          <p:nvPr/>
        </p:nvSpPr>
        <p:spPr>
          <a:xfrm>
            <a:off x="2313527" y="2069183"/>
            <a:ext cx="287378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테이블 설계 및 추가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359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20">
        <p159:morph option="byObject"/>
      </p:transition>
    </mc:Choice>
    <mc:Fallback xmlns="">
      <p:transition spd="slow" advTm="52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E61BD6-DC80-BDD7-EC73-378799540B36}"/>
              </a:ext>
            </a:extLst>
          </p:cNvPr>
          <p:cNvSpPr/>
          <p:nvPr/>
        </p:nvSpPr>
        <p:spPr>
          <a:xfrm>
            <a:off x="4460288" y="1793288"/>
            <a:ext cx="3271425" cy="3271425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C6ED5E-CC81-F372-F550-6EE6F84059CC}"/>
              </a:ext>
            </a:extLst>
          </p:cNvPr>
          <p:cNvSpPr/>
          <p:nvPr/>
        </p:nvSpPr>
        <p:spPr>
          <a:xfrm>
            <a:off x="4715934" y="2048934"/>
            <a:ext cx="2760134" cy="2760134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3E539-4554-EEA5-1A3C-6B06AC6DC073}"/>
              </a:ext>
            </a:extLst>
          </p:cNvPr>
          <p:cNvSpPr txBox="1"/>
          <p:nvPr/>
        </p:nvSpPr>
        <p:spPr>
          <a:xfrm>
            <a:off x="5705710" y="2612417"/>
            <a:ext cx="7805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lang="en-US" altLang="ko-KR" sz="100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AAEA8-0EB7-7FEB-645A-189197F6E36D}"/>
              </a:ext>
            </a:extLst>
          </p:cNvPr>
          <p:cNvSpPr txBox="1"/>
          <p:nvPr/>
        </p:nvSpPr>
        <p:spPr>
          <a:xfrm>
            <a:off x="5403220" y="3682927"/>
            <a:ext cx="13855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DEV ENV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1D39B-8179-549C-3C68-D71066DD954E}"/>
              </a:ext>
            </a:extLst>
          </p:cNvPr>
          <p:cNvSpPr/>
          <p:nvPr/>
        </p:nvSpPr>
        <p:spPr>
          <a:xfrm>
            <a:off x="11331387" y="6174731"/>
            <a:ext cx="896470" cy="79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D07EEAC-8F6A-A323-6C4D-AD6BADB92C92}"/>
              </a:ext>
            </a:extLst>
          </p:cNvPr>
          <p:cNvSpPr/>
          <p:nvPr/>
        </p:nvSpPr>
        <p:spPr>
          <a:xfrm>
            <a:off x="9160935" y="-913529"/>
            <a:ext cx="2892210" cy="574590"/>
          </a:xfrm>
          <a:prstGeom prst="roundRect">
            <a:avLst>
              <a:gd name="adj" fmla="val 50000"/>
            </a:avLst>
          </a:prstGeom>
          <a:solidFill>
            <a:srgbClr val="F0F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7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57">
        <p159:morph option="byObject"/>
      </p:transition>
    </mc:Choice>
    <mc:Fallback xmlns="">
      <p:transition spd="slow" advTm="255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C593-C76E-E2B4-29D4-DD8A297A1CC1}"/>
              </a:ext>
            </a:extLst>
          </p:cNvPr>
          <p:cNvSpPr/>
          <p:nvPr/>
        </p:nvSpPr>
        <p:spPr>
          <a:xfrm>
            <a:off x="9022080" y="0"/>
            <a:ext cx="316992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0DE9A9-076A-558B-B0FF-1ED3F4DA9EB7}"/>
              </a:ext>
            </a:extLst>
          </p:cNvPr>
          <p:cNvSpPr txBox="1"/>
          <p:nvPr/>
        </p:nvSpPr>
        <p:spPr>
          <a:xfrm>
            <a:off x="1053251" y="109590"/>
            <a:ext cx="316992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Dev</a:t>
            </a:r>
            <a:r>
              <a:rPr lang="ko-KR" altLang="en-US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Lang &amp; Framework</a:t>
            </a:r>
            <a:endParaRPr lang="ko-KR" altLang="en-US" sz="1600" b="1" dirty="0">
              <a:solidFill>
                <a:srgbClr val="13501B"/>
              </a:solidFill>
              <a:latin typeface="Lucida Handwriting" panose="03010101010101010101" pitchFamily="66" charset="0"/>
              <a:ea typeface="HY엽서L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09951D-B628-3E60-14EE-F8931EB447C1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891259" y="2404048"/>
            <a:ext cx="675583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2157722" y="2455257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Boot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3F664-7F02-7CA1-8297-0CF59C25F3BD}"/>
              </a:ext>
            </a:extLst>
          </p:cNvPr>
          <p:cNvSpPr txBox="1"/>
          <p:nvPr/>
        </p:nvSpPr>
        <p:spPr>
          <a:xfrm>
            <a:off x="4633525" y="2455257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9EBDE3-2138-B839-6EAF-D0142EF0D693}"/>
              </a:ext>
            </a:extLst>
          </p:cNvPr>
          <p:cNvSpPr/>
          <p:nvPr/>
        </p:nvSpPr>
        <p:spPr>
          <a:xfrm>
            <a:off x="2157722" y="3159687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58CF6CC-30CB-868E-9F1E-62C2F1C47203}"/>
              </a:ext>
            </a:extLst>
          </p:cNvPr>
          <p:cNvSpPr/>
          <p:nvPr/>
        </p:nvSpPr>
        <p:spPr>
          <a:xfrm>
            <a:off x="4633525" y="3156961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7D559-49A7-5C52-0446-7E49E17EAE56}"/>
              </a:ext>
            </a:extLst>
          </p:cNvPr>
          <p:cNvSpPr txBox="1"/>
          <p:nvPr/>
        </p:nvSpPr>
        <p:spPr>
          <a:xfrm>
            <a:off x="1973813" y="5421037"/>
            <a:ext cx="2156126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프로그램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애플리케이션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쉽고 빠르게 만들 수 있도록 도와주는 자바의 웹 프레임워크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0573D5-DE94-A8B8-08E3-C757DD2EA226}"/>
              </a:ext>
            </a:extLst>
          </p:cNvPr>
          <p:cNvSpPr txBox="1"/>
          <p:nvPr/>
        </p:nvSpPr>
        <p:spPr>
          <a:xfrm>
            <a:off x="4324604" y="5505675"/>
            <a:ext cx="236064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대표적인 프로그래밍언어로 손꼽히는 객체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지향적 프로그래밍 언어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7EE6555-FCE0-7005-A3AB-3E4577EFD7DF}"/>
              </a:ext>
            </a:extLst>
          </p:cNvPr>
          <p:cNvSpPr/>
          <p:nvPr/>
        </p:nvSpPr>
        <p:spPr>
          <a:xfrm>
            <a:off x="2324232" y="3323471"/>
            <a:ext cx="1468834" cy="146883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60B8156-A0BC-ADA8-4DF1-E12A6906F319}"/>
              </a:ext>
            </a:extLst>
          </p:cNvPr>
          <p:cNvSpPr/>
          <p:nvPr/>
        </p:nvSpPr>
        <p:spPr>
          <a:xfrm>
            <a:off x="4793262" y="3316698"/>
            <a:ext cx="1468834" cy="1468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Java - annotation">
            <a:extLst>
              <a:ext uri="{FF2B5EF4-FFF2-40B4-BE49-F238E27FC236}">
                <a16:creationId xmlns:a16="http://schemas.microsoft.com/office/drawing/2014/main" id="{F780283C-477C-5197-B6B7-C7F37F689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589" y="3496353"/>
            <a:ext cx="1833244" cy="103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2C7141-8159-9861-2820-C7A36B3D8AF0}"/>
              </a:ext>
            </a:extLst>
          </p:cNvPr>
          <p:cNvSpPr/>
          <p:nvPr/>
        </p:nvSpPr>
        <p:spPr>
          <a:xfrm>
            <a:off x="9154160" y="2928613"/>
            <a:ext cx="2892210" cy="574590"/>
          </a:xfrm>
          <a:prstGeom prst="roundRect">
            <a:avLst>
              <a:gd name="adj" fmla="val 50000"/>
            </a:avLst>
          </a:prstGeom>
          <a:solidFill>
            <a:srgbClr val="F0F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C019B-025B-56AD-3755-E1660FC7896F}"/>
              </a:ext>
            </a:extLst>
          </p:cNvPr>
          <p:cNvSpPr txBox="1"/>
          <p:nvPr/>
        </p:nvSpPr>
        <p:spPr>
          <a:xfrm>
            <a:off x="9232051" y="3048346"/>
            <a:ext cx="28515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Dev</a:t>
            </a:r>
            <a:r>
              <a:rPr lang="ko-KR" altLang="en-US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 &amp; Framework</a:t>
            </a:r>
            <a:endParaRPr lang="ko-KR" altLang="en-US" sz="1600" b="1" dirty="0">
              <a:solidFill>
                <a:srgbClr val="13501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C90EE-1831-160A-CBE8-27F3C0F14508}"/>
              </a:ext>
            </a:extLst>
          </p:cNvPr>
          <p:cNvSpPr txBox="1"/>
          <p:nvPr/>
        </p:nvSpPr>
        <p:spPr>
          <a:xfrm>
            <a:off x="9232051" y="3807239"/>
            <a:ext cx="27364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Dev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1F131-2202-AFA3-E695-0FECCFB1FB4A}"/>
              </a:ext>
            </a:extLst>
          </p:cNvPr>
          <p:cNvSpPr txBox="1"/>
          <p:nvPr/>
        </p:nvSpPr>
        <p:spPr>
          <a:xfrm>
            <a:off x="9232051" y="4566132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Tech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C7CF3-388A-CD66-A093-A72568B28CCC}"/>
              </a:ext>
            </a:extLst>
          </p:cNvPr>
          <p:cNvSpPr txBox="1"/>
          <p:nvPr/>
        </p:nvSpPr>
        <p:spPr>
          <a:xfrm>
            <a:off x="9232051" y="5325024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C593-C76E-E2B4-29D4-DD8A297A1CC1}"/>
              </a:ext>
            </a:extLst>
          </p:cNvPr>
          <p:cNvSpPr/>
          <p:nvPr/>
        </p:nvSpPr>
        <p:spPr>
          <a:xfrm>
            <a:off x="9022080" y="0"/>
            <a:ext cx="316992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0DE9A9-076A-558B-B0FF-1ED3F4DA9EB7}"/>
              </a:ext>
            </a:extLst>
          </p:cNvPr>
          <p:cNvSpPr txBox="1"/>
          <p:nvPr/>
        </p:nvSpPr>
        <p:spPr>
          <a:xfrm>
            <a:off x="1053251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Dev</a:t>
            </a:r>
            <a:r>
              <a:rPr lang="ko-KR" altLang="en-US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Tools</a:t>
            </a:r>
            <a:endParaRPr lang="ko-KR" altLang="en-US" sz="1600" b="1" dirty="0">
              <a:solidFill>
                <a:srgbClr val="13501B"/>
              </a:solidFill>
              <a:latin typeface="Lucida Handwriting" panose="03010101010101010101" pitchFamily="66" charset="0"/>
              <a:ea typeface="HY엽서L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09951D-B628-3E60-14EE-F8931EB447C1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891259" y="2404048"/>
            <a:ext cx="675583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864020" y="2455257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VSCode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3F664-7F02-7CA1-8297-0CF59C25F3BD}"/>
              </a:ext>
            </a:extLst>
          </p:cNvPr>
          <p:cNvSpPr txBox="1"/>
          <p:nvPr/>
        </p:nvSpPr>
        <p:spPr>
          <a:xfrm>
            <a:off x="3339823" y="2455257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InteliJ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9EBDE3-2138-B839-6EAF-D0142EF0D693}"/>
              </a:ext>
            </a:extLst>
          </p:cNvPr>
          <p:cNvSpPr/>
          <p:nvPr/>
        </p:nvSpPr>
        <p:spPr>
          <a:xfrm>
            <a:off x="864020" y="3159687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58CF6CC-30CB-868E-9F1E-62C2F1C47203}"/>
              </a:ext>
            </a:extLst>
          </p:cNvPr>
          <p:cNvSpPr/>
          <p:nvPr/>
        </p:nvSpPr>
        <p:spPr>
          <a:xfrm>
            <a:off x="3339823" y="3156961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7D559-49A7-5C52-0446-7E49E17EAE56}"/>
              </a:ext>
            </a:extLst>
          </p:cNvPr>
          <p:cNvSpPr txBox="1"/>
          <p:nvPr/>
        </p:nvSpPr>
        <p:spPr>
          <a:xfrm>
            <a:off x="675132" y="5421037"/>
            <a:ext cx="216608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Html, CSS, JS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쉽게 편집하기 위한 텍스트 에디터로 사용하였습니다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0573D5-DE94-A8B8-08E3-C757DD2EA226}"/>
              </a:ext>
            </a:extLst>
          </p:cNvPr>
          <p:cNvSpPr txBox="1"/>
          <p:nvPr/>
        </p:nvSpPr>
        <p:spPr>
          <a:xfrm>
            <a:off x="3075841" y="5421037"/>
            <a:ext cx="2316272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리팩토링과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디버깅 기능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자바와 스프링 부트환경에 최적화 되어있어 사용하였습니다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7EE6555-FCE0-7005-A3AB-3E4577EFD7DF}"/>
              </a:ext>
            </a:extLst>
          </p:cNvPr>
          <p:cNvSpPr/>
          <p:nvPr/>
        </p:nvSpPr>
        <p:spPr>
          <a:xfrm>
            <a:off x="1030530" y="3323471"/>
            <a:ext cx="1468834" cy="1468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9AE6F0-7AAD-494B-62C4-D6E7A490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101" y="3641816"/>
            <a:ext cx="832144" cy="8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60B8156-A0BC-ADA8-4DF1-E12A6906F319}"/>
              </a:ext>
            </a:extLst>
          </p:cNvPr>
          <p:cNvSpPr/>
          <p:nvPr/>
        </p:nvSpPr>
        <p:spPr>
          <a:xfrm>
            <a:off x="3499560" y="3316698"/>
            <a:ext cx="1468834" cy="1468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FC4E152-B88C-671E-28C9-D39A0DFA5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673" y="3594584"/>
            <a:ext cx="926608" cy="9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CB142A-A714-D7C1-3EF2-13CCD10B12E4}"/>
              </a:ext>
            </a:extLst>
          </p:cNvPr>
          <p:cNvSpPr txBox="1"/>
          <p:nvPr/>
        </p:nvSpPr>
        <p:spPr>
          <a:xfrm>
            <a:off x="5890721" y="2444271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E3656E-0E4D-B6B1-9403-28E4B082359F}"/>
              </a:ext>
            </a:extLst>
          </p:cNvPr>
          <p:cNvSpPr/>
          <p:nvPr/>
        </p:nvSpPr>
        <p:spPr>
          <a:xfrm>
            <a:off x="5890721" y="3145975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D112B7-F233-75D7-1407-A8E3430EE825}"/>
              </a:ext>
            </a:extLst>
          </p:cNvPr>
          <p:cNvSpPr txBox="1"/>
          <p:nvPr/>
        </p:nvSpPr>
        <p:spPr>
          <a:xfrm>
            <a:off x="5663415" y="5421037"/>
            <a:ext cx="2240074" cy="9387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그루비를 이용한 빌드 자동화 시스템으로 자바 언어를 지원하며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Mave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10~100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가량 빠르다는 장점이 있어 사용하였습니다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9187E53-7788-3F1E-303C-CF3AE17A1388}"/>
              </a:ext>
            </a:extLst>
          </p:cNvPr>
          <p:cNvSpPr/>
          <p:nvPr/>
        </p:nvSpPr>
        <p:spPr>
          <a:xfrm>
            <a:off x="6050458" y="3305712"/>
            <a:ext cx="1468834" cy="1468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E65C579-2DA9-B2B0-D336-693D25DB4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00" y="3579127"/>
            <a:ext cx="1152504" cy="92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39F0FD5-2F4B-9062-F674-FD45E62F0537}"/>
              </a:ext>
            </a:extLst>
          </p:cNvPr>
          <p:cNvSpPr/>
          <p:nvPr/>
        </p:nvSpPr>
        <p:spPr>
          <a:xfrm>
            <a:off x="9154160" y="3689261"/>
            <a:ext cx="2892210" cy="574590"/>
          </a:xfrm>
          <a:prstGeom prst="roundRect">
            <a:avLst>
              <a:gd name="adj" fmla="val 50000"/>
            </a:avLst>
          </a:prstGeom>
          <a:solidFill>
            <a:srgbClr val="F0F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47B2D-5D8F-D725-7EDE-413C010D3276}"/>
              </a:ext>
            </a:extLst>
          </p:cNvPr>
          <p:cNvSpPr txBox="1"/>
          <p:nvPr/>
        </p:nvSpPr>
        <p:spPr>
          <a:xfrm>
            <a:off x="9232051" y="3048346"/>
            <a:ext cx="28515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 &amp; Framework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3A51D-0C7A-FCC9-E264-6C3D7ACDE413}"/>
              </a:ext>
            </a:extLst>
          </p:cNvPr>
          <p:cNvSpPr txBox="1"/>
          <p:nvPr/>
        </p:nvSpPr>
        <p:spPr>
          <a:xfrm>
            <a:off x="9232051" y="3807239"/>
            <a:ext cx="27364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Dev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1FF97-76B5-26D7-15F0-B45AD103CBF3}"/>
              </a:ext>
            </a:extLst>
          </p:cNvPr>
          <p:cNvSpPr txBox="1"/>
          <p:nvPr/>
        </p:nvSpPr>
        <p:spPr>
          <a:xfrm>
            <a:off x="9232051" y="4566132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Tech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C26ED-3A68-DDE0-1C1E-14CC7D587839}"/>
              </a:ext>
            </a:extLst>
          </p:cNvPr>
          <p:cNvSpPr txBox="1"/>
          <p:nvPr/>
        </p:nvSpPr>
        <p:spPr>
          <a:xfrm>
            <a:off x="9232051" y="5325024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08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C593-C76E-E2B4-29D4-DD8A297A1CC1}"/>
              </a:ext>
            </a:extLst>
          </p:cNvPr>
          <p:cNvSpPr/>
          <p:nvPr/>
        </p:nvSpPr>
        <p:spPr>
          <a:xfrm>
            <a:off x="9022080" y="0"/>
            <a:ext cx="316992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0DE9A9-076A-558B-B0FF-1ED3F4DA9EB7}"/>
              </a:ext>
            </a:extLst>
          </p:cNvPr>
          <p:cNvSpPr txBox="1"/>
          <p:nvPr/>
        </p:nvSpPr>
        <p:spPr>
          <a:xfrm>
            <a:off x="1053251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Dev</a:t>
            </a:r>
            <a:r>
              <a:rPr lang="ko-KR" altLang="en-US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Tech</a:t>
            </a:r>
            <a:endParaRPr lang="ko-KR" altLang="en-US" sz="1600" b="1" dirty="0">
              <a:solidFill>
                <a:srgbClr val="13501B"/>
              </a:solidFill>
              <a:latin typeface="Lucida Handwriting" panose="03010101010101010101" pitchFamily="66" charset="0"/>
              <a:ea typeface="HY엽서L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09951D-B628-3E60-14EE-F8931EB447C1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891259" y="2404048"/>
            <a:ext cx="675583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2157722" y="2455257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Tomcat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3F664-7F02-7CA1-8297-0CF59C25F3BD}"/>
              </a:ext>
            </a:extLst>
          </p:cNvPr>
          <p:cNvSpPr txBox="1"/>
          <p:nvPr/>
        </p:nvSpPr>
        <p:spPr>
          <a:xfrm>
            <a:off x="4633525" y="2455257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9EBDE3-2138-B839-6EAF-D0142EF0D693}"/>
              </a:ext>
            </a:extLst>
          </p:cNvPr>
          <p:cNvSpPr/>
          <p:nvPr/>
        </p:nvSpPr>
        <p:spPr>
          <a:xfrm>
            <a:off x="2157722" y="3159687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58CF6CC-30CB-868E-9F1E-62C2F1C47203}"/>
              </a:ext>
            </a:extLst>
          </p:cNvPr>
          <p:cNvSpPr/>
          <p:nvPr/>
        </p:nvSpPr>
        <p:spPr>
          <a:xfrm>
            <a:off x="4633525" y="3156961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7D559-49A7-5C52-0446-7E49E17EAE56}"/>
              </a:ext>
            </a:extLst>
          </p:cNvPr>
          <p:cNvSpPr txBox="1"/>
          <p:nvPr/>
        </p:nvSpPr>
        <p:spPr>
          <a:xfrm>
            <a:off x="1968834" y="5421037"/>
            <a:ext cx="216608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서버와 연동하여 실행할 수 있는 자바 환경을 제공하여 사용하였습니다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0573D5-DE94-A8B8-08E3-C757DD2EA226}"/>
              </a:ext>
            </a:extLst>
          </p:cNvPr>
          <p:cNvSpPr txBox="1"/>
          <p:nvPr/>
        </p:nvSpPr>
        <p:spPr>
          <a:xfrm>
            <a:off x="4369543" y="5336399"/>
            <a:ext cx="231627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웹사이트에 자바스크립트를 쉽게 활용할 수 있도록 도와주는 오픈소스 기반의 자바스크립트 라이브러리로 사용하였습니다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7EE6555-FCE0-7005-A3AB-3E4577EFD7DF}"/>
              </a:ext>
            </a:extLst>
          </p:cNvPr>
          <p:cNvSpPr/>
          <p:nvPr/>
        </p:nvSpPr>
        <p:spPr>
          <a:xfrm>
            <a:off x="2324232" y="3323471"/>
            <a:ext cx="1468834" cy="1468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60B8156-A0BC-ADA8-4DF1-E12A6906F319}"/>
              </a:ext>
            </a:extLst>
          </p:cNvPr>
          <p:cNvSpPr/>
          <p:nvPr/>
        </p:nvSpPr>
        <p:spPr>
          <a:xfrm>
            <a:off x="4793262" y="3316698"/>
            <a:ext cx="1468834" cy="1468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Apache Tomcat PNG 이미지 | PNGWing">
            <a:extLst>
              <a:ext uri="{FF2B5EF4-FFF2-40B4-BE49-F238E27FC236}">
                <a16:creationId xmlns:a16="http://schemas.microsoft.com/office/drawing/2014/main" id="{36F07A0D-0A8F-F309-4AD2-27392A1F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944" y1="73333" x2="26944" y2="73333"/>
                        <a14:foregroundMark x1="33889" y1="76389" x2="33889" y2="76389"/>
                        <a14:foregroundMark x1="32500" y1="83056" x2="32500" y2="83056"/>
                        <a14:foregroundMark x1="25000" y1="80556" x2="25000" y2="80556"/>
                        <a14:foregroundMark x1="42222" y1="83056" x2="42222" y2="83056"/>
                        <a14:foregroundMark x1="44167" y1="76111" x2="44167" y2="76111"/>
                        <a14:foregroundMark x1="53889" y1="73889" x2="53889" y2="73889"/>
                        <a14:foregroundMark x1="57778" y1="87778" x2="57778" y2="87778"/>
                        <a14:foregroundMark x1="63333" y1="68611" x2="63333" y2="68611"/>
                        <a14:foregroundMark x1="71389" y1="85556" x2="71389" y2="85556"/>
                        <a14:foregroundMark x1="73333" y1="73333" x2="73333" y2="73333"/>
                        <a14:foregroundMark x1="76944" y1="81667" x2="76944" y2="81667"/>
                        <a14:backgroundMark x1="76389" y1="70556" x2="76389" y2="70556"/>
                        <a14:backgroundMark x1="33333" y1="83611" x2="33333" y2="83611"/>
                        <a14:backgroundMark x1="32778" y1="83611" x2="32778" y2="83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583" y="3456822"/>
            <a:ext cx="1202132" cy="120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query 로고 PNG 이미지 | PNGWing">
            <a:extLst>
              <a:ext uri="{FF2B5EF4-FFF2-40B4-BE49-F238E27FC236}">
                <a16:creationId xmlns:a16="http://schemas.microsoft.com/office/drawing/2014/main" id="{36C090E2-E5FA-6CF8-1666-6881889C5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326" y1="37333" x2="50326" y2="37333"/>
                        <a14:foregroundMark x1="55761" y1="21333" x2="55761" y2="21333"/>
                        <a14:foregroundMark x1="27500" y1="84167" x2="27500" y2="84167"/>
                        <a14:foregroundMark x1="31739" y1="81500" x2="31739" y2="81500"/>
                        <a14:foregroundMark x1="28696" y1="74833" x2="28696" y2="74833"/>
                        <a14:foregroundMark x1="43478" y1="81167" x2="43478" y2="81167"/>
                        <a14:foregroundMark x1="53043" y1="80333" x2="53043" y2="80333"/>
                        <a14:foregroundMark x1="62935" y1="78500" x2="62935" y2="78500"/>
                        <a14:foregroundMark x1="69674" y1="80500" x2="69674" y2="80500"/>
                        <a14:foregroundMark x1="29022" y1="75833" x2="29022" y2="75833"/>
                        <a14:foregroundMark x1="28804" y1="75333" x2="28804" y2="75333"/>
                        <a14:foregroundMark x1="28804" y1="75333" x2="28370" y2="74667"/>
                        <a14:backgroundMark x1="56413" y1="77667" x2="56413" y2="7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6" y="3541739"/>
            <a:ext cx="1562086" cy="101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69F3B3D-0B45-F089-6B19-0062C85254AD}"/>
              </a:ext>
            </a:extLst>
          </p:cNvPr>
          <p:cNvSpPr/>
          <p:nvPr/>
        </p:nvSpPr>
        <p:spPr>
          <a:xfrm>
            <a:off x="9154160" y="4458001"/>
            <a:ext cx="2892210" cy="574590"/>
          </a:xfrm>
          <a:prstGeom prst="roundRect">
            <a:avLst>
              <a:gd name="adj" fmla="val 50000"/>
            </a:avLst>
          </a:prstGeom>
          <a:solidFill>
            <a:srgbClr val="F0F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4CE4E-235B-D891-1FAE-68AFCA413C62}"/>
              </a:ext>
            </a:extLst>
          </p:cNvPr>
          <p:cNvSpPr txBox="1"/>
          <p:nvPr/>
        </p:nvSpPr>
        <p:spPr>
          <a:xfrm>
            <a:off x="9232051" y="3048346"/>
            <a:ext cx="28515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 &amp; Framework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60F62-E402-C5C6-A418-2D271AC12E6C}"/>
              </a:ext>
            </a:extLst>
          </p:cNvPr>
          <p:cNvSpPr txBox="1"/>
          <p:nvPr/>
        </p:nvSpPr>
        <p:spPr>
          <a:xfrm>
            <a:off x="9232051" y="3807239"/>
            <a:ext cx="27364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Dev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F5E92-00DE-2DA4-9672-2A5C6B3C549A}"/>
              </a:ext>
            </a:extLst>
          </p:cNvPr>
          <p:cNvSpPr txBox="1"/>
          <p:nvPr/>
        </p:nvSpPr>
        <p:spPr>
          <a:xfrm>
            <a:off x="9232051" y="4566132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Dev</a:t>
            </a:r>
            <a:r>
              <a:rPr lang="ko-KR" altLang="en-US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Tech</a:t>
            </a:r>
            <a:endParaRPr lang="ko-KR" altLang="en-US" sz="1600" b="1" dirty="0">
              <a:solidFill>
                <a:srgbClr val="13501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4FBD4-AAF3-08C4-EED7-89A3C4073EB7}"/>
              </a:ext>
            </a:extLst>
          </p:cNvPr>
          <p:cNvSpPr txBox="1"/>
          <p:nvPr/>
        </p:nvSpPr>
        <p:spPr>
          <a:xfrm>
            <a:off x="9232051" y="5325024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70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C593-C76E-E2B4-29D4-DD8A297A1CC1}"/>
              </a:ext>
            </a:extLst>
          </p:cNvPr>
          <p:cNvSpPr/>
          <p:nvPr/>
        </p:nvSpPr>
        <p:spPr>
          <a:xfrm>
            <a:off x="9022080" y="0"/>
            <a:ext cx="316992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0DE9A9-076A-558B-B0FF-1ED3F4DA9EB7}"/>
              </a:ext>
            </a:extLst>
          </p:cNvPr>
          <p:cNvSpPr txBox="1"/>
          <p:nvPr/>
        </p:nvSpPr>
        <p:spPr>
          <a:xfrm>
            <a:off x="1053251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Dev</a:t>
            </a:r>
            <a:r>
              <a:rPr lang="ko-KR" altLang="en-US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Tech</a:t>
            </a:r>
            <a:endParaRPr lang="ko-KR" altLang="en-US" sz="1600" b="1" dirty="0">
              <a:solidFill>
                <a:srgbClr val="13501B"/>
              </a:solidFill>
              <a:latin typeface="Lucida Handwriting" panose="03010101010101010101" pitchFamily="66" charset="0"/>
              <a:ea typeface="HY엽서L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09951D-B628-3E60-14EE-F8931EB447C1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891259" y="2404048"/>
            <a:ext cx="675583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2157722" y="2455257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&amp; CSS &amp; JS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3F664-7F02-7CA1-8297-0CF59C25F3BD}"/>
              </a:ext>
            </a:extLst>
          </p:cNvPr>
          <p:cNvSpPr txBox="1"/>
          <p:nvPr/>
        </p:nvSpPr>
        <p:spPr>
          <a:xfrm>
            <a:off x="4633525" y="2455257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MyBatis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9EBDE3-2138-B839-6EAF-D0142EF0D693}"/>
              </a:ext>
            </a:extLst>
          </p:cNvPr>
          <p:cNvSpPr/>
          <p:nvPr/>
        </p:nvSpPr>
        <p:spPr>
          <a:xfrm>
            <a:off x="2157722" y="3159687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58CF6CC-30CB-868E-9F1E-62C2F1C47203}"/>
              </a:ext>
            </a:extLst>
          </p:cNvPr>
          <p:cNvSpPr/>
          <p:nvPr/>
        </p:nvSpPr>
        <p:spPr>
          <a:xfrm>
            <a:off x="4633525" y="3156961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7D559-49A7-5C52-0446-7E49E17EAE56}"/>
              </a:ext>
            </a:extLst>
          </p:cNvPr>
          <p:cNvSpPr txBox="1"/>
          <p:nvPr/>
        </p:nvSpPr>
        <p:spPr>
          <a:xfrm>
            <a:off x="1968834" y="5336399"/>
            <a:ext cx="216608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페이지의 레이아웃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스타일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색상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여백 등을 조정하고 디자인하기 위해 사용하였습니다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0573D5-DE94-A8B8-08E3-C757DD2EA226}"/>
              </a:ext>
            </a:extLst>
          </p:cNvPr>
          <p:cNvSpPr txBox="1"/>
          <p:nvPr/>
        </p:nvSpPr>
        <p:spPr>
          <a:xfrm>
            <a:off x="4369543" y="5336399"/>
            <a:ext cx="231627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개발자가 지정한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SQL,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저장프로시저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그리고 몇가지 고급 매핑을 지원하는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퍼시스턴스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프레임워크로 사용하였습니다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7EE6555-FCE0-7005-A3AB-3E4577EFD7DF}"/>
              </a:ext>
            </a:extLst>
          </p:cNvPr>
          <p:cNvSpPr/>
          <p:nvPr/>
        </p:nvSpPr>
        <p:spPr>
          <a:xfrm>
            <a:off x="2324232" y="3323471"/>
            <a:ext cx="1468834" cy="1468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60B8156-A0BC-ADA8-4DF1-E12A6906F319}"/>
              </a:ext>
            </a:extLst>
          </p:cNvPr>
          <p:cNvSpPr/>
          <p:nvPr/>
        </p:nvSpPr>
        <p:spPr>
          <a:xfrm>
            <a:off x="4793262" y="3316698"/>
            <a:ext cx="1468834" cy="146883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C2565E3-9BA1-599A-A293-04C22E790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14" y="3698451"/>
            <a:ext cx="1004718" cy="90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C4CE8A4-4CA9-807E-3E87-0F598F308B95}"/>
              </a:ext>
            </a:extLst>
          </p:cNvPr>
          <p:cNvSpPr/>
          <p:nvPr/>
        </p:nvSpPr>
        <p:spPr>
          <a:xfrm>
            <a:off x="9154160" y="4458001"/>
            <a:ext cx="2892210" cy="574590"/>
          </a:xfrm>
          <a:prstGeom prst="roundRect">
            <a:avLst>
              <a:gd name="adj" fmla="val 50000"/>
            </a:avLst>
          </a:prstGeom>
          <a:solidFill>
            <a:srgbClr val="F0F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4B668-8D1C-09D1-5199-6A833BCD338F}"/>
              </a:ext>
            </a:extLst>
          </p:cNvPr>
          <p:cNvSpPr txBox="1"/>
          <p:nvPr/>
        </p:nvSpPr>
        <p:spPr>
          <a:xfrm>
            <a:off x="9232051" y="3048346"/>
            <a:ext cx="28515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 &amp; Framework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AA181-48ED-E7E8-F98E-C12D6180C1BF}"/>
              </a:ext>
            </a:extLst>
          </p:cNvPr>
          <p:cNvSpPr txBox="1"/>
          <p:nvPr/>
        </p:nvSpPr>
        <p:spPr>
          <a:xfrm>
            <a:off x="9232051" y="3807239"/>
            <a:ext cx="27364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Dev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CEA70-CB9F-0C41-6991-034D6133881D}"/>
              </a:ext>
            </a:extLst>
          </p:cNvPr>
          <p:cNvSpPr txBox="1"/>
          <p:nvPr/>
        </p:nvSpPr>
        <p:spPr>
          <a:xfrm>
            <a:off x="9232051" y="4566132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Dev</a:t>
            </a:r>
            <a:r>
              <a:rPr lang="ko-KR" altLang="en-US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Tech</a:t>
            </a:r>
            <a:endParaRPr lang="ko-KR" altLang="en-US" sz="1600" b="1" dirty="0">
              <a:solidFill>
                <a:srgbClr val="13501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A425C-1C70-4F15-C565-2AACC1BC6FDB}"/>
              </a:ext>
            </a:extLst>
          </p:cNvPr>
          <p:cNvSpPr txBox="1"/>
          <p:nvPr/>
        </p:nvSpPr>
        <p:spPr>
          <a:xfrm>
            <a:off x="9232051" y="5325024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20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C593-C76E-E2B4-29D4-DD8A297A1CC1}"/>
              </a:ext>
            </a:extLst>
          </p:cNvPr>
          <p:cNvSpPr/>
          <p:nvPr/>
        </p:nvSpPr>
        <p:spPr>
          <a:xfrm>
            <a:off x="9022080" y="0"/>
            <a:ext cx="316992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0DE9A9-076A-558B-B0FF-1ED3F4DA9EB7}"/>
              </a:ext>
            </a:extLst>
          </p:cNvPr>
          <p:cNvSpPr txBox="1"/>
          <p:nvPr/>
        </p:nvSpPr>
        <p:spPr>
          <a:xfrm>
            <a:off x="1053251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Dev</a:t>
            </a:r>
            <a:r>
              <a:rPr lang="ko-KR" altLang="en-US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Tech</a:t>
            </a:r>
            <a:endParaRPr lang="ko-KR" altLang="en-US" sz="1600" b="1" dirty="0">
              <a:solidFill>
                <a:srgbClr val="13501B"/>
              </a:solidFill>
              <a:latin typeface="Lucida Handwriting" panose="03010101010101010101" pitchFamily="66" charset="0"/>
              <a:ea typeface="HY엽서L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09951D-B628-3E60-14EE-F8931EB447C1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891259" y="2404048"/>
            <a:ext cx="675583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2157722" y="2455257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JavaMail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API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3F664-7F02-7CA1-8297-0CF59C25F3BD}"/>
              </a:ext>
            </a:extLst>
          </p:cNvPr>
          <p:cNvSpPr txBox="1"/>
          <p:nvPr/>
        </p:nvSpPr>
        <p:spPr>
          <a:xfrm>
            <a:off x="4633525" y="2455257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KakaoMap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API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9EBDE3-2138-B839-6EAF-D0142EF0D693}"/>
              </a:ext>
            </a:extLst>
          </p:cNvPr>
          <p:cNvSpPr/>
          <p:nvPr/>
        </p:nvSpPr>
        <p:spPr>
          <a:xfrm>
            <a:off x="2157722" y="3159687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58CF6CC-30CB-868E-9F1E-62C2F1C47203}"/>
              </a:ext>
            </a:extLst>
          </p:cNvPr>
          <p:cNvSpPr/>
          <p:nvPr/>
        </p:nvSpPr>
        <p:spPr>
          <a:xfrm>
            <a:off x="4633525" y="3156961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7D559-49A7-5C52-0446-7E49E17EAE56}"/>
              </a:ext>
            </a:extLst>
          </p:cNvPr>
          <p:cNvSpPr txBox="1"/>
          <p:nvPr/>
        </p:nvSpPr>
        <p:spPr>
          <a:xfrm>
            <a:off x="1968834" y="5505676"/>
            <a:ext cx="216608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 메일 메시지를 보내고 받기 위해 사용하였습니다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0573D5-DE94-A8B8-08E3-C757DD2EA226}"/>
              </a:ext>
            </a:extLst>
          </p:cNvPr>
          <p:cNvSpPr txBox="1"/>
          <p:nvPr/>
        </p:nvSpPr>
        <p:spPr>
          <a:xfrm>
            <a:off x="4369543" y="5505676"/>
            <a:ext cx="231627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지도를 이용한 서비스를 제작하기 위하여 사용하였습니다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7EE6555-FCE0-7005-A3AB-3E4577EFD7DF}"/>
              </a:ext>
            </a:extLst>
          </p:cNvPr>
          <p:cNvSpPr/>
          <p:nvPr/>
        </p:nvSpPr>
        <p:spPr>
          <a:xfrm>
            <a:off x="2324232" y="3323471"/>
            <a:ext cx="1468834" cy="1468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60B8156-A0BC-ADA8-4DF1-E12A6906F319}"/>
              </a:ext>
            </a:extLst>
          </p:cNvPr>
          <p:cNvSpPr/>
          <p:nvPr/>
        </p:nvSpPr>
        <p:spPr>
          <a:xfrm>
            <a:off x="4793262" y="3316698"/>
            <a:ext cx="1468834" cy="1468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D148010-AE6A-DEBD-0829-FBA35B095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83" y="3587811"/>
            <a:ext cx="927784" cy="94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88A937A-1C2F-A2DC-75ED-ECCD7CEE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03" y="3385148"/>
            <a:ext cx="1758152" cy="133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1EC11E2-BCD7-6424-E4BE-AC4774C888B9}"/>
              </a:ext>
            </a:extLst>
          </p:cNvPr>
          <p:cNvSpPr/>
          <p:nvPr/>
        </p:nvSpPr>
        <p:spPr>
          <a:xfrm>
            <a:off x="9154160" y="4458001"/>
            <a:ext cx="2892210" cy="574590"/>
          </a:xfrm>
          <a:prstGeom prst="roundRect">
            <a:avLst>
              <a:gd name="adj" fmla="val 50000"/>
            </a:avLst>
          </a:prstGeom>
          <a:solidFill>
            <a:srgbClr val="F0F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09E1D-AEF6-1C3C-140F-01B73BE6371A}"/>
              </a:ext>
            </a:extLst>
          </p:cNvPr>
          <p:cNvSpPr txBox="1"/>
          <p:nvPr/>
        </p:nvSpPr>
        <p:spPr>
          <a:xfrm>
            <a:off x="9232051" y="3048346"/>
            <a:ext cx="28515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 &amp; Framework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660BF-49D3-4902-4114-CAE73BC7CE82}"/>
              </a:ext>
            </a:extLst>
          </p:cNvPr>
          <p:cNvSpPr txBox="1"/>
          <p:nvPr/>
        </p:nvSpPr>
        <p:spPr>
          <a:xfrm>
            <a:off x="9232051" y="3807239"/>
            <a:ext cx="27364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Dev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54181-7AC9-AE5E-5FF7-1B569990ABB0}"/>
              </a:ext>
            </a:extLst>
          </p:cNvPr>
          <p:cNvSpPr txBox="1"/>
          <p:nvPr/>
        </p:nvSpPr>
        <p:spPr>
          <a:xfrm>
            <a:off x="9232051" y="4566132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Dev</a:t>
            </a:r>
            <a:r>
              <a:rPr lang="ko-KR" altLang="en-US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Tech</a:t>
            </a:r>
            <a:endParaRPr lang="ko-KR" altLang="en-US" sz="1600" b="1" dirty="0">
              <a:solidFill>
                <a:srgbClr val="13501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9E239-EBAD-1E91-7CD2-F2CF52D0856B}"/>
              </a:ext>
            </a:extLst>
          </p:cNvPr>
          <p:cNvSpPr txBox="1"/>
          <p:nvPr/>
        </p:nvSpPr>
        <p:spPr>
          <a:xfrm>
            <a:off x="9232051" y="5325024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15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C593-C76E-E2B4-29D4-DD8A297A1CC1}"/>
              </a:ext>
            </a:extLst>
          </p:cNvPr>
          <p:cNvSpPr/>
          <p:nvPr/>
        </p:nvSpPr>
        <p:spPr>
          <a:xfrm>
            <a:off x="9022080" y="0"/>
            <a:ext cx="316992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0DE9A9-076A-558B-B0FF-1ED3F4DA9EB7}"/>
              </a:ext>
            </a:extLst>
          </p:cNvPr>
          <p:cNvSpPr txBox="1"/>
          <p:nvPr/>
        </p:nvSpPr>
        <p:spPr>
          <a:xfrm>
            <a:off x="1053251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Dev</a:t>
            </a:r>
            <a:r>
              <a:rPr lang="ko-KR" altLang="en-US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Database</a:t>
            </a:r>
            <a:endParaRPr lang="ko-KR" altLang="en-US" sz="1600" b="1" dirty="0">
              <a:solidFill>
                <a:srgbClr val="13501B"/>
              </a:solidFill>
              <a:latin typeface="Lucida Handwriting" panose="03010101010101010101" pitchFamily="66" charset="0"/>
              <a:ea typeface="HY엽서L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09951D-B628-3E60-14EE-F8931EB447C1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891259" y="2404048"/>
            <a:ext cx="675583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3358809" y="2451211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Oracle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9EBDE3-2138-B839-6EAF-D0142EF0D693}"/>
              </a:ext>
            </a:extLst>
          </p:cNvPr>
          <p:cNvSpPr/>
          <p:nvPr/>
        </p:nvSpPr>
        <p:spPr>
          <a:xfrm>
            <a:off x="3358809" y="3155641"/>
            <a:ext cx="1788308" cy="17883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7D559-49A7-5C52-0446-7E49E17EAE56}"/>
              </a:ext>
            </a:extLst>
          </p:cNvPr>
          <p:cNvSpPr txBox="1"/>
          <p:nvPr/>
        </p:nvSpPr>
        <p:spPr>
          <a:xfrm>
            <a:off x="3127870" y="5403278"/>
            <a:ext cx="2282612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점유율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RDBMS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데이터베이스에 저장된 데이터를 조작하기 위해 사용하였습니다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7EE6555-FCE0-7005-A3AB-3E4577EFD7DF}"/>
              </a:ext>
            </a:extLst>
          </p:cNvPr>
          <p:cNvSpPr/>
          <p:nvPr/>
        </p:nvSpPr>
        <p:spPr>
          <a:xfrm>
            <a:off x="3525319" y="3319425"/>
            <a:ext cx="1468834" cy="1468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25C878C-85AB-980B-23BB-913FAFC052DD}"/>
              </a:ext>
            </a:extLst>
          </p:cNvPr>
          <p:cNvSpPr/>
          <p:nvPr/>
        </p:nvSpPr>
        <p:spPr>
          <a:xfrm>
            <a:off x="9154160" y="5218649"/>
            <a:ext cx="2892210" cy="574590"/>
          </a:xfrm>
          <a:prstGeom prst="roundRect">
            <a:avLst>
              <a:gd name="adj" fmla="val 50000"/>
            </a:avLst>
          </a:prstGeom>
          <a:solidFill>
            <a:srgbClr val="F0F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A9F077-E7FB-60CE-4EBE-5865DF624615}"/>
              </a:ext>
            </a:extLst>
          </p:cNvPr>
          <p:cNvSpPr txBox="1"/>
          <p:nvPr/>
        </p:nvSpPr>
        <p:spPr>
          <a:xfrm>
            <a:off x="9232051" y="3048346"/>
            <a:ext cx="28515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 &amp; Framework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3B5939-F957-029E-CF04-B2E52446DC7F}"/>
              </a:ext>
            </a:extLst>
          </p:cNvPr>
          <p:cNvSpPr txBox="1"/>
          <p:nvPr/>
        </p:nvSpPr>
        <p:spPr>
          <a:xfrm>
            <a:off x="9232051" y="3807239"/>
            <a:ext cx="27364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Dev Tools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2727AB-B41D-AF05-D226-554D120C5ED3}"/>
              </a:ext>
            </a:extLst>
          </p:cNvPr>
          <p:cNvSpPr txBox="1"/>
          <p:nvPr/>
        </p:nvSpPr>
        <p:spPr>
          <a:xfrm>
            <a:off x="9232051" y="4566132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Dev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Tech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49E38F-1F72-1AE4-E147-B2C87FA84421}"/>
              </a:ext>
            </a:extLst>
          </p:cNvPr>
          <p:cNvSpPr txBox="1"/>
          <p:nvPr/>
        </p:nvSpPr>
        <p:spPr>
          <a:xfrm>
            <a:off x="9232051" y="5325024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Dev</a:t>
            </a:r>
            <a:r>
              <a:rPr lang="ko-KR" altLang="en-US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ko-KR" altLang="en-US" sz="1600" b="1" dirty="0">
              <a:solidFill>
                <a:srgbClr val="13501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CFA56164-38AA-B1B8-59B8-4D4D132A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219" y="3446278"/>
            <a:ext cx="1207034" cy="120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44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E61BD6-DC80-BDD7-EC73-378799540B36}"/>
              </a:ext>
            </a:extLst>
          </p:cNvPr>
          <p:cNvSpPr/>
          <p:nvPr/>
        </p:nvSpPr>
        <p:spPr>
          <a:xfrm>
            <a:off x="4460288" y="1793288"/>
            <a:ext cx="3271425" cy="3271425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C6ED5E-CC81-F372-F550-6EE6F84059CC}"/>
              </a:ext>
            </a:extLst>
          </p:cNvPr>
          <p:cNvSpPr/>
          <p:nvPr/>
        </p:nvSpPr>
        <p:spPr>
          <a:xfrm>
            <a:off x="4715934" y="2048934"/>
            <a:ext cx="2760134" cy="2760134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3E539-4554-EEA5-1A3C-6B06AC6DC073}"/>
              </a:ext>
            </a:extLst>
          </p:cNvPr>
          <p:cNvSpPr txBox="1"/>
          <p:nvPr/>
        </p:nvSpPr>
        <p:spPr>
          <a:xfrm>
            <a:off x="5705710" y="2612417"/>
            <a:ext cx="7805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r>
              <a:rPr lang="en-US" altLang="ko-KR" sz="100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AAEA8-0EB7-7FEB-645A-189197F6E36D}"/>
              </a:ext>
            </a:extLst>
          </p:cNvPr>
          <p:cNvSpPr txBox="1"/>
          <p:nvPr/>
        </p:nvSpPr>
        <p:spPr>
          <a:xfrm>
            <a:off x="5403220" y="3559817"/>
            <a:ext cx="13855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PROJECT DESIGN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1D39B-8179-549C-3C68-D71066DD954E}"/>
              </a:ext>
            </a:extLst>
          </p:cNvPr>
          <p:cNvSpPr/>
          <p:nvPr/>
        </p:nvSpPr>
        <p:spPr>
          <a:xfrm>
            <a:off x="11331387" y="6174731"/>
            <a:ext cx="896470" cy="79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D07EEAC-8F6A-A323-6C4D-AD6BADB92C92}"/>
              </a:ext>
            </a:extLst>
          </p:cNvPr>
          <p:cNvSpPr/>
          <p:nvPr/>
        </p:nvSpPr>
        <p:spPr>
          <a:xfrm>
            <a:off x="9160935" y="-913529"/>
            <a:ext cx="2892210" cy="574590"/>
          </a:xfrm>
          <a:prstGeom prst="roundRect">
            <a:avLst>
              <a:gd name="adj" fmla="val 50000"/>
            </a:avLst>
          </a:prstGeom>
          <a:solidFill>
            <a:srgbClr val="F0F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99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57">
        <p159:morph option="byObject"/>
      </p:transition>
    </mc:Choice>
    <mc:Fallback xmlns="">
      <p:transition spd="slow" advTm="255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20DE9A9-076A-558B-B0FF-1ED3F4DA9EB7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Project</a:t>
            </a:r>
            <a:r>
              <a:rPr lang="ko-KR" altLang="en-US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Design</a:t>
            </a:r>
            <a:endParaRPr lang="ko-KR" altLang="en-US" sz="1600" b="1" dirty="0">
              <a:solidFill>
                <a:srgbClr val="13501B"/>
              </a:solidFill>
              <a:latin typeface="Lucida Handwriting" panose="03010101010101010101" pitchFamily="66" charset="0"/>
              <a:ea typeface="HY엽서L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09951D-B628-3E60-14EE-F8931EB447C1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718083" y="1369228"/>
            <a:ext cx="675583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5201846" y="1416391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구매 프로세스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1F31C8-F610-69E2-34FF-0175B60454E4}"/>
              </a:ext>
            </a:extLst>
          </p:cNvPr>
          <p:cNvSpPr/>
          <p:nvPr/>
        </p:nvSpPr>
        <p:spPr>
          <a:xfrm>
            <a:off x="2905070" y="2263793"/>
            <a:ext cx="6381860" cy="3887892"/>
          </a:xfrm>
          <a:prstGeom prst="roundRect">
            <a:avLst>
              <a:gd name="adj" fmla="val 2102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84A5FAA-63D5-E4E4-8512-A8487E611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59" y="2790619"/>
            <a:ext cx="5567682" cy="2834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40DE6D-D532-B6E7-BB3D-51C8BBB09DE0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6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433B5B-4718-C235-6DA2-EDAFD7AA48CE}"/>
              </a:ext>
            </a:extLst>
          </p:cNvPr>
          <p:cNvSpPr txBox="1"/>
          <p:nvPr/>
        </p:nvSpPr>
        <p:spPr>
          <a:xfrm>
            <a:off x="2550373" y="3136613"/>
            <a:ext cx="714504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HELLO.</a:t>
            </a:r>
            <a:endParaRPr lang="ko-KR" altLang="en-US" sz="320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4A0615-3096-7DAA-70A2-A59B243567CD}"/>
              </a:ext>
            </a:extLst>
          </p:cNvPr>
          <p:cNvSpPr/>
          <p:nvPr/>
        </p:nvSpPr>
        <p:spPr>
          <a:xfrm>
            <a:off x="5647765" y="2932490"/>
            <a:ext cx="896470" cy="796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91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736235" y="1401596"/>
            <a:ext cx="675583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5203785" y="1448759"/>
            <a:ext cx="17883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프로세스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1F31C8-F610-69E2-34FF-0175B60454E4}"/>
              </a:ext>
            </a:extLst>
          </p:cNvPr>
          <p:cNvSpPr/>
          <p:nvPr/>
        </p:nvSpPr>
        <p:spPr>
          <a:xfrm>
            <a:off x="2907009" y="2296161"/>
            <a:ext cx="6381860" cy="3887892"/>
          </a:xfrm>
          <a:prstGeom prst="roundRect">
            <a:avLst>
              <a:gd name="adj" fmla="val 2102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2186FF-B018-2017-DAD6-75C59617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126" y="2815326"/>
            <a:ext cx="5267626" cy="284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0A8465-7B0D-4000-80B6-5BC498D1F6B2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Project</a:t>
            </a:r>
            <a:r>
              <a:rPr lang="ko-KR" altLang="en-US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Design</a:t>
            </a:r>
            <a:endParaRPr lang="ko-KR" altLang="en-US" sz="1600" b="1" dirty="0">
              <a:solidFill>
                <a:srgbClr val="13501B"/>
              </a:solidFill>
              <a:latin typeface="Lucida Handwriting" panose="03010101010101010101" pitchFamily="66" charset="0"/>
              <a:ea typeface="HY엽서L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D66DA8-AA21-4665-0341-2A639C445C29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686B9-117A-E211-7EEE-5A7F749D4AF7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60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720051" y="1401596"/>
            <a:ext cx="675583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5095853" y="1447762"/>
            <a:ext cx="1971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1F31C8-F610-69E2-34FF-0175B60454E4}"/>
              </a:ext>
            </a:extLst>
          </p:cNvPr>
          <p:cNvSpPr/>
          <p:nvPr/>
        </p:nvSpPr>
        <p:spPr>
          <a:xfrm>
            <a:off x="2890825" y="2296161"/>
            <a:ext cx="6381860" cy="3887892"/>
          </a:xfrm>
          <a:prstGeom prst="roundRect">
            <a:avLst>
              <a:gd name="adj" fmla="val 2102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0B4523-296F-22E5-743A-8057CDE3E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3412537" y="2673344"/>
            <a:ext cx="5370862" cy="315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AEE471-B04D-37D0-2700-FC05E7EA5F12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Project</a:t>
            </a:r>
            <a:r>
              <a:rPr lang="ko-KR" altLang="en-US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Design</a:t>
            </a:r>
            <a:endParaRPr lang="ko-KR" altLang="en-US" sz="1600" b="1" dirty="0">
              <a:solidFill>
                <a:srgbClr val="13501B"/>
              </a:solidFill>
              <a:latin typeface="Lucida Handwriting" panose="03010101010101010101" pitchFamily="66" charset="0"/>
              <a:ea typeface="HY엽서L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B61035-1AAF-2E8F-7ABB-B681E84259AF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56ABCD-B59A-8254-AE7B-2DB124931AC9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64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736244" y="1328768"/>
            <a:ext cx="675583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5112046" y="1374934"/>
            <a:ext cx="1971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프로세스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1F31C8-F610-69E2-34FF-0175B60454E4}"/>
              </a:ext>
            </a:extLst>
          </p:cNvPr>
          <p:cNvSpPr/>
          <p:nvPr/>
        </p:nvSpPr>
        <p:spPr>
          <a:xfrm>
            <a:off x="2907018" y="2223333"/>
            <a:ext cx="6381860" cy="3887892"/>
          </a:xfrm>
          <a:prstGeom prst="roundRect">
            <a:avLst>
              <a:gd name="adj" fmla="val 2102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7EE0F0-E568-ECD4-BF42-A8F856BA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79" y="2950982"/>
            <a:ext cx="5805364" cy="243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A1932B-C36B-80D7-006A-870EE2C5562E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Project</a:t>
            </a:r>
            <a:r>
              <a:rPr lang="ko-KR" altLang="en-US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Design</a:t>
            </a:r>
            <a:endParaRPr lang="ko-KR" altLang="en-US" sz="1600" b="1" dirty="0">
              <a:solidFill>
                <a:srgbClr val="13501B"/>
              </a:solidFill>
              <a:latin typeface="Lucida Handwriting" panose="03010101010101010101" pitchFamily="66" charset="0"/>
              <a:ea typeface="HY엽서L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85CF97-3A97-889B-2E99-9E0451CB63D4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CD7EDB-992B-78BA-C48A-E3657367F554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8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1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E61BD6-DC80-BDD7-EC73-378799540B36}"/>
              </a:ext>
            </a:extLst>
          </p:cNvPr>
          <p:cNvSpPr/>
          <p:nvPr/>
        </p:nvSpPr>
        <p:spPr>
          <a:xfrm>
            <a:off x="4460288" y="1793288"/>
            <a:ext cx="3271425" cy="3271425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C6ED5E-CC81-F372-F550-6EE6F84059CC}"/>
              </a:ext>
            </a:extLst>
          </p:cNvPr>
          <p:cNvSpPr/>
          <p:nvPr/>
        </p:nvSpPr>
        <p:spPr>
          <a:xfrm>
            <a:off x="4715934" y="2048934"/>
            <a:ext cx="2760134" cy="2760134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3E539-4554-EEA5-1A3C-6B06AC6DC073}"/>
              </a:ext>
            </a:extLst>
          </p:cNvPr>
          <p:cNvSpPr txBox="1"/>
          <p:nvPr/>
        </p:nvSpPr>
        <p:spPr>
          <a:xfrm>
            <a:off x="5705710" y="2612417"/>
            <a:ext cx="7805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r>
              <a:rPr lang="en-US" altLang="ko-KR" sz="100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AAEA8-0EB7-7FEB-645A-189197F6E36D}"/>
              </a:ext>
            </a:extLst>
          </p:cNvPr>
          <p:cNvSpPr txBox="1"/>
          <p:nvPr/>
        </p:nvSpPr>
        <p:spPr>
          <a:xfrm>
            <a:off x="5403220" y="3682927"/>
            <a:ext cx="13855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DB DESIGN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1D39B-8179-549C-3C68-D71066DD954E}"/>
              </a:ext>
            </a:extLst>
          </p:cNvPr>
          <p:cNvSpPr/>
          <p:nvPr/>
        </p:nvSpPr>
        <p:spPr>
          <a:xfrm>
            <a:off x="11331387" y="6174731"/>
            <a:ext cx="896470" cy="79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D07EEAC-8F6A-A323-6C4D-AD6BADB92C92}"/>
              </a:ext>
            </a:extLst>
          </p:cNvPr>
          <p:cNvSpPr/>
          <p:nvPr/>
        </p:nvSpPr>
        <p:spPr>
          <a:xfrm>
            <a:off x="9160935" y="-913529"/>
            <a:ext cx="2892210" cy="574590"/>
          </a:xfrm>
          <a:prstGeom prst="roundRect">
            <a:avLst>
              <a:gd name="adj" fmla="val 50000"/>
            </a:avLst>
          </a:prstGeom>
          <a:solidFill>
            <a:srgbClr val="F0F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77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57">
        <p159:morph option="byObject"/>
      </p:transition>
    </mc:Choice>
    <mc:Fallback xmlns="">
      <p:transition spd="slow" advTm="2557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33971" y="839415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83169" y="885581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1F31C8-F610-69E2-34FF-0175B60454E4}"/>
              </a:ext>
            </a:extLst>
          </p:cNvPr>
          <p:cNvSpPr/>
          <p:nvPr/>
        </p:nvSpPr>
        <p:spPr>
          <a:xfrm>
            <a:off x="2301545" y="1693334"/>
            <a:ext cx="7560420" cy="4551384"/>
          </a:xfrm>
          <a:prstGeom prst="roundRect">
            <a:avLst>
              <a:gd name="adj" fmla="val 3461"/>
            </a:avLst>
          </a:prstGeom>
          <a:solidFill>
            <a:schemeClr val="bg1"/>
          </a:solidFill>
          <a:ln w="38100">
            <a:solidFill>
              <a:srgbClr val="1350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2B45E69-04C7-C3FD-B091-34A86999A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81" y="1758643"/>
            <a:ext cx="7378174" cy="438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98E28-E17D-2E9E-FE17-3E3D1193402A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274CC9-1191-42F2-BB27-849F1F1970B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0A89F5-35D7-4CE0-8680-829BCFBD2F03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750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33971" y="920335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83169" y="966501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 테이블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2880E3F-F2D8-2FA5-792A-9FCD1EE33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420976"/>
              </p:ext>
            </p:extLst>
          </p:nvPr>
        </p:nvGraphicFramePr>
        <p:xfrm>
          <a:off x="3003904" y="2029585"/>
          <a:ext cx="6188128" cy="40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7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70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멤버 테이블  </a:t>
                      </a:r>
                      <a:endParaRPr lang="ko-KR" altLang="en-US" sz="14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MEMBER_ID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dirty="0">
                          <a:latin typeface="+mn-lt"/>
                        </a:rPr>
                        <a:t>멤버</a:t>
                      </a:r>
                      <a:r>
                        <a:rPr lang="en-US" altLang="ko-KR" sz="1300" b="0" u="sng" dirty="0">
                          <a:latin typeface="+mn-lt"/>
                        </a:rPr>
                        <a:t>ID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dirty="0">
                          <a:latin typeface="+mn-lt"/>
                        </a:rPr>
                        <a:t>VARCHAR2(50)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PRIMARY</a:t>
                      </a:r>
                      <a:r>
                        <a:rPr lang="en-US" altLang="ko-KR" sz="1300" b="0" u="sng" baseline="0" dirty="0">
                          <a:latin typeface="+mn-lt"/>
                        </a:rPr>
                        <a:t> KEY</a:t>
                      </a:r>
                      <a:endParaRPr lang="en-US" altLang="ko-KR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MEMBER_PW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lt"/>
                        </a:rPr>
                        <a:t>멤버 </a:t>
                      </a:r>
                      <a:r>
                        <a:rPr lang="en-US" altLang="ko-KR" sz="1300" b="0" dirty="0">
                          <a:latin typeface="+mn-lt"/>
                        </a:rPr>
                        <a:t>PASSWORD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VARCHAR2(200)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NOT NULL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MEMBER_NAME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멤버 이름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VARCHAR2(50)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NOT NULL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MEMBER_TEL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전화번호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VARCHAR2(30)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UNIQUE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GENDER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성별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VARCHAR2(5)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BIRTH_DATE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생일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VARCHAR2(20)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3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MEMBER_MAIL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E-MAIL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VARCHAR2(30)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3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MEMBER_ROLL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회원등급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VARCHAR2(30)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5AD4D7-4144-77B0-442B-0D825EE7AAE2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F32AA1-7494-F542-5768-34041E603988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A2C43E-0192-F11C-1630-0FC4ABD082DF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3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33971" y="1025531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447663" y="1071697"/>
            <a:ext cx="33006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메인숙소</a:t>
            </a:r>
            <a:r>
              <a:rPr lang="ko-KR" altLang="en-US" sz="14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테이블 </a:t>
            </a:r>
            <a:r>
              <a:rPr lang="en-US" altLang="ko-KR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MAIN_ACCOM</a:t>
            </a:r>
            <a:endParaRPr lang="ko-KR" altLang="en-US" sz="14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724104E-D7A7-B248-7547-DEEF176F0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148440"/>
              </p:ext>
            </p:extLst>
          </p:nvPr>
        </p:nvGraphicFramePr>
        <p:xfrm>
          <a:off x="2414361" y="2053580"/>
          <a:ext cx="7334788" cy="38308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3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3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3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3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584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+mj-lt"/>
                        </a:rPr>
                        <a:t>메인숙소</a:t>
                      </a:r>
                      <a:r>
                        <a:rPr lang="ko-KR" altLang="en-US" sz="1400" dirty="0">
                          <a:latin typeface="+mj-lt"/>
                        </a:rPr>
                        <a:t> 테이블 </a:t>
                      </a:r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</a:rPr>
                        <a:t>MAIN_ACCOM</a:t>
                      </a:r>
                      <a:endParaRPr lang="ko-KR" altLang="en-US" sz="1400" dirty="0">
                        <a:latin typeface="+mj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ACCOM_CODE</a:t>
                      </a:r>
                      <a:endParaRPr lang="ko-KR" altLang="en-US" sz="1100" b="0" u="sng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u="sng" dirty="0">
                          <a:latin typeface="+mj-lt"/>
                        </a:rPr>
                        <a:t>숙소</a:t>
                      </a:r>
                      <a:r>
                        <a:rPr lang="ko-KR" altLang="en-US" sz="1100" b="0" u="sng" baseline="0" dirty="0">
                          <a:latin typeface="+mj-lt"/>
                        </a:rPr>
                        <a:t> 분류 코드</a:t>
                      </a:r>
                      <a:endParaRPr lang="en-US" altLang="ko-KR" sz="1100" b="0" u="sng" baseline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b="0" u="sng" baseline="0" dirty="0">
                          <a:latin typeface="+mj-lt"/>
                        </a:rPr>
                        <a:t>(</a:t>
                      </a:r>
                      <a:r>
                        <a:rPr lang="ko-KR" altLang="en-US" sz="1100" b="0" u="sng" baseline="0" dirty="0">
                          <a:latin typeface="+mj-lt"/>
                        </a:rPr>
                        <a:t>호텔</a:t>
                      </a:r>
                      <a:r>
                        <a:rPr lang="en-US" altLang="ko-KR" sz="1100" b="0" u="sng" baseline="0" dirty="0">
                          <a:latin typeface="+mj-lt"/>
                        </a:rPr>
                        <a:t>, </a:t>
                      </a:r>
                      <a:r>
                        <a:rPr lang="ko-KR" altLang="en-US" sz="1100" b="0" u="sng" baseline="0" dirty="0">
                          <a:latin typeface="+mj-lt"/>
                        </a:rPr>
                        <a:t>모텔</a:t>
                      </a:r>
                      <a:r>
                        <a:rPr lang="en-US" altLang="ko-KR" sz="1100" b="0" u="sng" baseline="0" dirty="0">
                          <a:latin typeface="+mj-lt"/>
                        </a:rPr>
                        <a:t>, </a:t>
                      </a:r>
                      <a:r>
                        <a:rPr lang="ko-KR" altLang="en-US" sz="1100" b="0" u="sng" baseline="0" dirty="0">
                          <a:latin typeface="+mj-lt"/>
                        </a:rPr>
                        <a:t>민박 등</a:t>
                      </a:r>
                      <a:r>
                        <a:rPr lang="en-US" altLang="ko-KR" sz="1100" b="0" u="sng" baseline="0" dirty="0">
                          <a:latin typeface="+mj-lt"/>
                        </a:rPr>
                        <a:t>)</a:t>
                      </a:r>
                      <a:endParaRPr lang="ko-KR" altLang="en-US" sz="1100" b="0" u="sng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sng" dirty="0">
                          <a:latin typeface="+mj-lt"/>
                        </a:rPr>
                        <a:t>VARCHAR2(50)</a:t>
                      </a:r>
                      <a:endParaRPr lang="ko-KR" altLang="en-US" sz="1100" b="0" u="sng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sng" dirty="0">
                          <a:latin typeface="+mj-lt"/>
                        </a:rPr>
                        <a:t>PRIMARY</a:t>
                      </a:r>
                      <a:r>
                        <a:rPr lang="en-US" altLang="ko-KR" sz="1100" b="0" u="sng" baseline="0" dirty="0">
                          <a:latin typeface="+mj-lt"/>
                        </a:rPr>
                        <a:t> KEY</a:t>
                      </a:r>
                      <a:endParaRPr lang="en-US" altLang="ko-KR" sz="1100" b="0" u="sng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4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ACCOM_NAME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j-lt"/>
                        </a:rPr>
                        <a:t>숙소 이름</a:t>
                      </a:r>
                      <a:endParaRPr lang="ko-KR" altLang="en-US" sz="1100" b="0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VARCHAR2(50)</a:t>
                      </a:r>
                      <a:endParaRPr lang="en-US" altLang="ko-KR" sz="1100" b="0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j-lt"/>
                        </a:rPr>
                        <a:t>NOT NULL</a:t>
                      </a:r>
                      <a:endParaRPr lang="en-US" altLang="ko-KR" sz="1100" b="0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4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ACCOM_ADDR</a:t>
                      </a:r>
                      <a:endParaRPr lang="ko-KR" altLang="en-US" sz="1100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lt"/>
                        </a:rPr>
                        <a:t>숙소 주소</a:t>
                      </a:r>
                      <a:endParaRPr lang="ko-KR" altLang="en-US" sz="1100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lt"/>
                        </a:rPr>
                        <a:t>VARCHAR2(100)</a:t>
                      </a:r>
                      <a:endParaRPr lang="ko-KR" altLang="en-US" sz="1100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ACCOM_INTRO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u="none" dirty="0">
                          <a:latin typeface="+mj-lt"/>
                        </a:rPr>
                        <a:t>숙소 설명</a:t>
                      </a:r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dirty="0">
                          <a:latin typeface="+mj-lt"/>
                        </a:rPr>
                        <a:t>VARCHAR2(100)</a:t>
                      </a:r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ACCOM_CEO</a:t>
                      </a:r>
                    </a:p>
                    <a:p>
                      <a:pPr algn="ctr" latinLnBrk="1"/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u="none" dirty="0">
                          <a:latin typeface="+mj-lt"/>
                        </a:rPr>
                        <a:t>숙소 관리자</a:t>
                      </a:r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dirty="0">
                          <a:latin typeface="+mj-lt"/>
                        </a:rPr>
                        <a:t>VARCHAR2(50)</a:t>
                      </a:r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dirty="0">
                          <a:latin typeface="+mj-lt"/>
                        </a:rPr>
                        <a:t>REFERENCES</a:t>
                      </a:r>
                    </a:p>
                    <a:p>
                      <a:pPr algn="ctr" latinLnBrk="1"/>
                      <a:r>
                        <a:rPr lang="en-US" altLang="ko-KR" sz="1100" u="none" dirty="0">
                          <a:latin typeface="+mj-lt"/>
                        </a:rPr>
                        <a:t>MEMBER_ID</a:t>
                      </a:r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9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ACCOM_CATE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u="none" dirty="0">
                          <a:latin typeface="+mj-lt"/>
                        </a:rPr>
                        <a:t>숙소 카테고리</a:t>
                      </a:r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VARCHAR2(30)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9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ADDR_DETAIL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u="none" dirty="0">
                          <a:latin typeface="+mj-lt"/>
                        </a:rPr>
                        <a:t>숙소 상세내용</a:t>
                      </a:r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VARCHAR2</a:t>
                      </a:r>
                      <a:r>
                        <a:rPr lang="en-US" altLang="ko-KR" sz="1100" u="none" dirty="0">
                          <a:latin typeface="+mj-lt"/>
                        </a:rPr>
                        <a:t>(100)</a:t>
                      </a:r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59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ACCOM_LOC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u="none" dirty="0">
                          <a:latin typeface="+mj-lt"/>
                        </a:rPr>
                        <a:t>숙소위치</a:t>
                      </a:r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VARCHAR2</a:t>
                      </a:r>
                      <a:r>
                        <a:rPr lang="en-US" altLang="ko-KR" sz="1100" u="none" dirty="0">
                          <a:latin typeface="+mj-lt"/>
                        </a:rPr>
                        <a:t>(30)</a:t>
                      </a:r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none" dirty="0">
                        <a:latin typeface="+mj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1DA4FB-ECF4-1724-9A5C-ACF92022A5C5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2E4246-9EA7-2276-DB95-116A796F5F5D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1BE358-BE84-2EAA-D47C-096B230C3479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64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33971" y="1523521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234303" y="1569441"/>
            <a:ext cx="37273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메인숙소</a:t>
            </a:r>
            <a:r>
              <a:rPr lang="ko-KR" altLang="en-US" sz="14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이미지</a:t>
            </a:r>
            <a:r>
              <a:rPr lang="ko-KR" altLang="en-US" sz="1400" b="1" baseline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400" b="1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MAIN_ACCOM_IMG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0DFFFF5-DF6F-3382-B95B-7FA5C4D0F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491038"/>
              </p:ext>
            </p:extLst>
          </p:nvPr>
        </p:nvGraphicFramePr>
        <p:xfrm>
          <a:off x="2333971" y="2548989"/>
          <a:ext cx="7527996" cy="31158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8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1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1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1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584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+mn-lt"/>
                        </a:rPr>
                        <a:t>메인숙소</a:t>
                      </a:r>
                      <a:r>
                        <a:rPr lang="ko-KR" altLang="en-US" sz="1400" dirty="0">
                          <a:latin typeface="+mn-lt"/>
                        </a:rPr>
                        <a:t> 이미지</a:t>
                      </a:r>
                      <a:r>
                        <a:rPr lang="ko-KR" altLang="en-US" sz="1400" baseline="0" dirty="0">
                          <a:latin typeface="+mn-lt"/>
                        </a:rPr>
                        <a:t> </a:t>
                      </a:r>
                      <a:r>
                        <a:rPr lang="en-US" altLang="ko-KR" sz="1400" baseline="0" dirty="0">
                          <a:latin typeface="+mn-lt"/>
                        </a:rPr>
                        <a:t>MAIN_ACCOM_IMG</a:t>
                      </a:r>
                      <a:endParaRPr lang="ko-KR" altLang="en-US" sz="1400" b="1" dirty="0">
                        <a:solidFill>
                          <a:prstClr val="black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9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MAIN_IMG_CODE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u="sng" dirty="0" err="1">
                          <a:latin typeface="+mn-lt"/>
                        </a:rPr>
                        <a:t>메인이미지</a:t>
                      </a:r>
                      <a:r>
                        <a:rPr lang="ko-KR" altLang="en-US" sz="1100" b="0" u="sng" dirty="0">
                          <a:latin typeface="+mn-lt"/>
                        </a:rPr>
                        <a:t> 코드</a:t>
                      </a:r>
                      <a:endParaRPr lang="ko-KR" altLang="en-US" sz="11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sng" dirty="0">
                          <a:latin typeface="+mn-lt"/>
                        </a:rPr>
                        <a:t>VARCHAR2(20)</a:t>
                      </a:r>
                      <a:endParaRPr lang="ko-KR" altLang="en-US" sz="11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sng" dirty="0">
                          <a:latin typeface="+mn-lt"/>
                        </a:rPr>
                        <a:t>PRIMARY</a:t>
                      </a:r>
                      <a:r>
                        <a:rPr lang="en-US" altLang="ko-KR" sz="1100" b="0" u="sng" baseline="0" dirty="0">
                          <a:latin typeface="+mn-lt"/>
                        </a:rPr>
                        <a:t> KEY</a:t>
                      </a:r>
                      <a:endParaRPr lang="en-US" altLang="ko-KR" sz="11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4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ORIGIN_FILE_NAME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+mn-lt"/>
                        </a:rPr>
                        <a:t>메인 이미지 </a:t>
                      </a:r>
                      <a:endParaRPr lang="ko-KR" altLang="en-US" sz="11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+mn-lt"/>
                        </a:rPr>
                        <a:t>VARCHAR2(100)</a:t>
                      </a:r>
                      <a:endParaRPr lang="en-US" altLang="ko-KR" sz="11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4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ATTACHED_FILE_NAME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lt"/>
                        </a:rPr>
                        <a:t>추가 첨부 이미지 </a:t>
                      </a:r>
                      <a:endParaRPr lang="ko-KR" altLang="en-US" sz="11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VARCHAR2(100)</a:t>
                      </a:r>
                      <a:endParaRPr lang="ko-KR" altLang="en-US" sz="11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9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ACCOM_CODE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u="none" dirty="0">
                          <a:latin typeface="+mn-lt"/>
                        </a:rPr>
                        <a:t>숙소 코드</a:t>
                      </a:r>
                      <a:endParaRPr lang="ko-KR" altLang="en-US" sz="11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dirty="0">
                          <a:latin typeface="+mn-lt"/>
                        </a:rPr>
                        <a:t>VARCHAR2(50)</a:t>
                      </a:r>
                      <a:endParaRPr lang="ko-KR" altLang="en-US" sz="11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dirty="0">
                          <a:latin typeface="+mn-lt"/>
                        </a:rPr>
                        <a:t>FOREIGN</a:t>
                      </a:r>
                      <a:r>
                        <a:rPr lang="en-US" altLang="ko-KR" sz="1100" u="none" baseline="0" dirty="0">
                          <a:latin typeface="+mn-lt"/>
                        </a:rPr>
                        <a:t> KEY(ACCOM_CODE)</a:t>
                      </a:r>
                    </a:p>
                    <a:p>
                      <a:pPr algn="ctr" latinLnBrk="1"/>
                      <a:r>
                        <a:rPr lang="en-US" altLang="ko-KR" sz="1100" u="none" dirty="0">
                          <a:latin typeface="+mn-lt"/>
                        </a:rPr>
                        <a:t>REFERENCES</a:t>
                      </a:r>
                    </a:p>
                    <a:p>
                      <a:pPr algn="ctr" latinLnBrk="1"/>
                      <a:r>
                        <a:rPr lang="en-US" altLang="ko-KR" sz="1100" u="none" dirty="0">
                          <a:latin typeface="+mn-lt"/>
                        </a:rPr>
                        <a:t>MAIN_ACCOM</a:t>
                      </a:r>
                    </a:p>
                    <a:p>
                      <a:pPr algn="ctr" latinLnBrk="1"/>
                      <a:r>
                        <a:rPr lang="en-US" altLang="ko-KR" sz="1100" u="none" dirty="0">
                          <a:latin typeface="+mn-lt"/>
                        </a:rPr>
                        <a:t>(ACCOM_CODE)</a:t>
                      </a:r>
                      <a:endParaRPr lang="ko-KR" altLang="en-US" sz="11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IS_MAIN</a:t>
                      </a:r>
                    </a:p>
                    <a:p>
                      <a:pPr algn="ctr"/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u="none" dirty="0" err="1">
                          <a:latin typeface="+mn-lt"/>
                        </a:rPr>
                        <a:t>메인에</a:t>
                      </a:r>
                      <a:r>
                        <a:rPr lang="ko-KR" altLang="en-US" sz="1100" u="none" dirty="0">
                          <a:latin typeface="+mn-lt"/>
                        </a:rPr>
                        <a:t> 표시될 이미지</a:t>
                      </a:r>
                      <a:endParaRPr lang="ko-KR" altLang="en-US" sz="11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dirty="0">
                          <a:latin typeface="+mn-lt"/>
                        </a:rPr>
                        <a:t>VARCHAR2(3)</a:t>
                      </a:r>
                      <a:endParaRPr lang="ko-KR" altLang="en-US" sz="11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A6226B-35B2-9B86-0708-B5342790F20F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079394-5DD7-41E3-15CA-D7911A161B6E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66B082-1983-F01D-9692-FDA5ED4C3E4F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2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293511" y="500750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42709" y="546916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 상세 테이블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EC6F2CE-3530-64AE-0D1F-9FC0E0BDB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71856"/>
              </p:ext>
            </p:extLst>
          </p:nvPr>
        </p:nvGraphicFramePr>
        <p:xfrm>
          <a:off x="2083539" y="1026369"/>
          <a:ext cx="4363156" cy="47810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0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0281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lt"/>
                        </a:rPr>
                        <a:t>숙소 상세 테이블</a:t>
                      </a:r>
                      <a:r>
                        <a:rPr lang="en-US" altLang="ko-KR" sz="1000" baseline="0" dirty="0">
                          <a:latin typeface="+mn-lt"/>
                        </a:rPr>
                        <a:t> 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SUB_ACCOM</a:t>
                      </a:r>
                      <a:endParaRPr lang="ko-KR" altLang="en-US" sz="10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8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SUB_ACCOM_CODE</a:t>
                      </a:r>
                    </a:p>
                    <a:p>
                      <a:pPr algn="ctr" latinLnBrk="1"/>
                      <a:endParaRPr lang="ko-KR" altLang="en-US" sz="9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sng" dirty="0">
                          <a:latin typeface="+mn-lt"/>
                        </a:rPr>
                        <a:t>숙소 상세 코드</a:t>
                      </a:r>
                      <a:endParaRPr lang="ko-KR" altLang="en-US" sz="9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VARCHAR2(50)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sng" dirty="0">
                          <a:latin typeface="+mn-lt"/>
                        </a:rPr>
                        <a:t>PRIMARY</a:t>
                      </a:r>
                      <a:r>
                        <a:rPr lang="en-US" altLang="ko-KR" sz="900" b="0" u="sng" baseline="0" dirty="0">
                          <a:latin typeface="+mn-lt"/>
                        </a:rPr>
                        <a:t> KEY</a:t>
                      </a:r>
                      <a:endParaRPr lang="en-US" altLang="ko-KR" sz="9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8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ACCOM_CODE</a:t>
                      </a:r>
                    </a:p>
                    <a:p>
                      <a:pPr algn="ctr" latinLnBrk="1"/>
                      <a:endParaRPr lang="ko-KR" altLang="en-US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숙소코드</a:t>
                      </a:r>
                      <a:endParaRPr lang="ko-KR" altLang="en-US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VARCHAR2(50)</a:t>
                      </a: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NOT NULL, FOREIGN KEY (ACCOM_CODE) REFERENCES MAIN_ACCOM(ACCOM_CODE)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SUB_ACCOM_NAME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상세</a:t>
                      </a:r>
                      <a:r>
                        <a:rPr lang="ko-KR" altLang="en-US" sz="900" baseline="0" dirty="0">
                          <a:latin typeface="+mn-lt"/>
                        </a:rPr>
                        <a:t> 이름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VARCHAR2(50)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+mn-lt"/>
                        </a:rPr>
                        <a:t>NOT NULL</a:t>
                      </a: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SUB_ACCOM_INTRO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전화번호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VARCHAR2(100)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+mn-lt"/>
                        </a:rPr>
                        <a:t>UNIQUE</a:t>
                      </a: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SUB_ACCOM_CATE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성별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VARCHAR2(50)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BASIC_MAN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생일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NUMBER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MAX_MAN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E-MAIL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NUMBER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3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ACCOM_START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_TIME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회원등급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VARCHAR2(30)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ACCOM_END_TIME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체크아웃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VARCHAR2(30)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RENT_TIME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+mn-lt"/>
                        </a:rPr>
                        <a:t>대실시간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VARCHAR2(30)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3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DAYUSE_PRICE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숙박 가격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VARCHAR2(30)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3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RESERVATION</a:t>
                      </a:r>
                    </a:p>
                    <a:p>
                      <a:pPr algn="ctr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_PRICE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대실 가격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VARCHAR2(30)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28AFB95-2D97-D611-75C5-EA7F79822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300706"/>
              </p:ext>
            </p:extLst>
          </p:nvPr>
        </p:nvGraphicFramePr>
        <p:xfrm>
          <a:off x="6514428" y="1026369"/>
          <a:ext cx="3530600" cy="149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842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lt"/>
                        </a:rPr>
                        <a:t>숙소 상세 테이블</a:t>
                      </a:r>
                      <a:r>
                        <a:rPr lang="en-US" altLang="ko-KR" sz="1100" baseline="0" dirty="0">
                          <a:latin typeface="+mn-lt"/>
                        </a:rPr>
                        <a:t> </a:t>
                      </a:r>
                      <a:r>
                        <a:rPr lang="en-US" altLang="ko-KR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SUB_ACCOM</a:t>
                      </a:r>
                      <a:endParaRPr lang="ko-KR" altLang="en-US" sz="11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5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SOLD_OUT</a:t>
                      </a:r>
                    </a:p>
                    <a:p>
                      <a:pPr algn="ctr" latinLnBrk="1"/>
                      <a:endParaRPr lang="ko-KR" altLang="en-US" sz="9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sng" dirty="0">
                          <a:latin typeface="+mn-lt"/>
                        </a:rPr>
                        <a:t>숙소 품절유무</a:t>
                      </a:r>
                      <a:endParaRPr lang="ko-KR" altLang="en-US" sz="9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dirty="0">
                          <a:latin typeface="+mn-lt"/>
                        </a:rPr>
                        <a:t>VARCHAR2(3)</a:t>
                      </a:r>
                      <a:endParaRPr lang="ko-KR" altLang="en-US" sz="9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DEFAULT 'N'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DAY_USE_CAN</a:t>
                      </a:r>
                    </a:p>
                    <a:p>
                      <a:pPr algn="ctr" latinLnBrk="1"/>
                      <a:endParaRPr lang="ko-KR" altLang="en-US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대실 유무</a:t>
                      </a:r>
                      <a:endParaRPr lang="ko-KR" altLang="en-US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VARCHAR2(3)</a:t>
                      </a: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kern="120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DEFAULT 'N'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SUB_DELETE</a:t>
                      </a:r>
                    </a:p>
                    <a:p>
                      <a:pPr algn="ctr" latinLnBrk="1"/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멤버 이름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VARCHAR2(3)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DEFAULT 'N'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379B500-34C3-56E6-782B-295D4E72C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870591"/>
              </p:ext>
            </p:extLst>
          </p:nvPr>
        </p:nvGraphicFramePr>
        <p:xfrm>
          <a:off x="6514428" y="2587893"/>
          <a:ext cx="3530600" cy="301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842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숙소 상세 이미지 </a:t>
                      </a:r>
                      <a:r>
                        <a:rPr lang="en-US" altLang="ko-KR" sz="9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SUB_ACCOM</a:t>
                      </a:r>
                      <a:endParaRPr lang="ko-KR" altLang="en-US" sz="9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SUB_IMG_CODE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sng" dirty="0">
                          <a:latin typeface="+mn-lt"/>
                        </a:rPr>
                        <a:t>숙소 품절유무</a:t>
                      </a:r>
                      <a:endParaRPr lang="ko-KR" altLang="en-US" sz="9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dirty="0">
                          <a:latin typeface="+mn-lt"/>
                        </a:rPr>
                        <a:t>VARCHAR2(20)</a:t>
                      </a:r>
                      <a:endParaRPr lang="ko-KR" altLang="en-US" sz="9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PRIMARY</a:t>
                      </a:r>
                      <a:r>
                        <a:rPr lang="en-US" altLang="ko-KR" sz="9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KEY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ORIGIN_FILE_NAME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>
                          <a:latin typeface="+mn-lt"/>
                        </a:rPr>
                        <a:t>메인이미지</a:t>
                      </a:r>
                      <a:endParaRPr lang="ko-KR" altLang="en-US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VARCHAR2(100)</a:t>
                      </a: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ATTACHED_FILE_NAME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추가 이미지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VARCHAR2(100)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4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SUB_ACCOM_CODE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상세 숙소 코드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VARCHAR2(50)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NOT NULL, FOREIGN KEY (SUB_ACCOM_CODE) REFERENCES SUB_ACCOM(SUB_ACCOM_CODE)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IS_MAIN</a:t>
                      </a:r>
                    </a:p>
                    <a:p>
                      <a:pPr algn="ctr" latinLnBrk="1"/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+mn-lt"/>
                        </a:rPr>
                        <a:t>메인이미지</a:t>
                      </a:r>
                      <a:r>
                        <a:rPr lang="ko-KR" altLang="en-US" sz="900" dirty="0">
                          <a:latin typeface="+mn-lt"/>
                        </a:rPr>
                        <a:t> 출력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VARCHAR2(3)</a:t>
                      </a:r>
                      <a:endParaRPr lang="ko-KR" altLang="en-US" sz="9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BBE2D9E-338A-9DD5-C958-A1A683604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35115"/>
              </p:ext>
            </p:extLst>
          </p:nvPr>
        </p:nvGraphicFramePr>
        <p:xfrm>
          <a:off x="6514428" y="5673417"/>
          <a:ext cx="353060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842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lt"/>
                        </a:rPr>
                        <a:t>숙소 카테고리 </a:t>
                      </a:r>
                      <a:r>
                        <a:rPr lang="en-US" altLang="ko-KR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ACCOM_CATE</a:t>
                      </a:r>
                      <a:endParaRPr lang="ko-KR" altLang="en-US" sz="11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ACCOM_CATE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sng" dirty="0">
                          <a:latin typeface="+mn-lt"/>
                        </a:rPr>
                        <a:t>숙소 종류</a:t>
                      </a:r>
                      <a:endParaRPr lang="ko-KR" altLang="en-US" sz="9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dirty="0">
                          <a:latin typeface="+mn-lt"/>
                        </a:rPr>
                        <a:t>VARCHAR2(50)</a:t>
                      </a:r>
                      <a:endParaRPr lang="ko-KR" altLang="en-US" sz="9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PRIMARY</a:t>
                      </a:r>
                      <a:r>
                        <a:rPr lang="en-US" altLang="ko-KR" sz="9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KEY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CATE_NAME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카테고리</a:t>
                      </a:r>
                      <a:endParaRPr lang="ko-KR" altLang="en-US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VARCHAR2(30)</a:t>
                      </a:r>
                      <a:endParaRPr lang="en-US" altLang="ko-KR" sz="9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5B5A12-1D5E-8E3C-DB4F-7CAFDFE91621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B92C48-D0C9-C22D-8B2F-A8F543EA61E3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4F5255-E5CF-4B1C-D06D-91F421B2E6C9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40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33971" y="839415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83169" y="885581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0DD3DF4-1CB8-D5D6-C20B-BF1E03AB2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687410"/>
              </p:ext>
            </p:extLst>
          </p:nvPr>
        </p:nvGraphicFramePr>
        <p:xfrm>
          <a:off x="2300324" y="1630797"/>
          <a:ext cx="7595288" cy="48191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8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8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40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latin typeface="+mn-lt"/>
                        </a:rPr>
                        <a:t>TEMP </a:t>
                      </a:r>
                      <a:r>
                        <a:rPr lang="ko-KR" altLang="en-US" sz="1600" b="1" baseline="0" dirty="0">
                          <a:latin typeface="+mn-lt"/>
                        </a:rPr>
                        <a:t>테이블</a:t>
                      </a:r>
                      <a:r>
                        <a:rPr lang="en-US" altLang="ko-KR" sz="1600" b="1" baseline="0" dirty="0">
                          <a:latin typeface="+mn-lt"/>
                        </a:rPr>
                        <a:t> </a:t>
                      </a:r>
                      <a:endParaRPr lang="ko-KR" altLang="en-US" sz="1600" b="1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spc="0" dirty="0">
                          <a:latin typeface="+mn-lt"/>
                        </a:rPr>
                        <a:t>TEMP_NUM</a:t>
                      </a:r>
                      <a:endParaRPr lang="ko-KR" altLang="en-US" sz="1300" b="0" u="sng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spc="0" dirty="0">
                          <a:latin typeface="+mn-lt"/>
                        </a:rPr>
                        <a:t>비회원번호</a:t>
                      </a:r>
                      <a:endParaRPr lang="ko-KR" altLang="en-US" sz="1300" b="0" u="sng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spc="0" dirty="0">
                          <a:latin typeface="+mn-lt"/>
                        </a:rPr>
                        <a:t>NUMBER</a:t>
                      </a:r>
                      <a:endParaRPr lang="ko-KR" altLang="en-US" sz="1300" b="0" u="sng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spc="0" dirty="0">
                          <a:latin typeface="+mn-lt"/>
                        </a:rPr>
                        <a:t>PRIMARY</a:t>
                      </a:r>
                      <a:r>
                        <a:rPr lang="en-US" altLang="ko-KR" sz="1300" b="0" u="sng" spc="0" baseline="0" dirty="0">
                          <a:latin typeface="+mn-lt"/>
                        </a:rPr>
                        <a:t> KEY</a:t>
                      </a:r>
                      <a:endParaRPr lang="en-US" altLang="ko-KR" sz="1300" b="0" u="sng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spc="0" dirty="0">
                          <a:latin typeface="+mn-lt"/>
                        </a:rPr>
                        <a:t>TEMP_NAME</a:t>
                      </a:r>
                      <a:endParaRPr lang="ko-KR" altLang="en-US" sz="1300" b="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spc="0" dirty="0">
                          <a:latin typeface="+mn-lt"/>
                        </a:rPr>
                        <a:t>비회원이름</a:t>
                      </a:r>
                      <a:endParaRPr lang="ko-KR" altLang="en-US" sz="1300" b="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spc="0" dirty="0">
                          <a:latin typeface="+mn-lt"/>
                        </a:rPr>
                        <a:t>VARCHAR2(50)</a:t>
                      </a:r>
                      <a:endParaRPr lang="en-US" altLang="ko-KR" sz="1300" b="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spc="0" dirty="0">
                          <a:latin typeface="+mn-lt"/>
                        </a:rPr>
                        <a:t>NOT NULL</a:t>
                      </a:r>
                      <a:endParaRPr lang="en-US" altLang="ko-KR" sz="1300" b="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0" dirty="0">
                          <a:latin typeface="+mn-lt"/>
                        </a:rPr>
                        <a:t>TEMP_TELL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0" dirty="0">
                          <a:latin typeface="+mn-lt"/>
                        </a:rPr>
                        <a:t>연락처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spc="0" dirty="0">
                          <a:latin typeface="+mn-lt"/>
                        </a:rPr>
                        <a:t>VARCHAR2(50)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spc="0" dirty="0">
                          <a:latin typeface="+mn-lt"/>
                        </a:rPr>
                        <a:t>NOT NULL</a:t>
                      </a:r>
                      <a:endParaRPr lang="en-US" altLang="ko-KR" sz="1300" b="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spc="0" dirty="0">
                          <a:latin typeface="+mn-lt"/>
                        </a:rPr>
                        <a:t>TEMP_BIRTHDAY</a:t>
                      </a:r>
                      <a:endParaRPr lang="ko-KR" altLang="en-US" sz="1300" u="none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none" spc="0" dirty="0">
                          <a:latin typeface="+mn-lt"/>
                        </a:rPr>
                        <a:t>생년월일</a:t>
                      </a:r>
                      <a:endParaRPr lang="ko-KR" altLang="en-US" sz="1300" u="none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none" spc="0" dirty="0">
                          <a:latin typeface="+mn-lt"/>
                        </a:rPr>
                        <a:t>VARCHAR2(50)</a:t>
                      </a:r>
                      <a:endParaRPr lang="ko-KR" altLang="en-US" sz="1300" u="none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spc="0" dirty="0">
                          <a:latin typeface="+mn-lt"/>
                        </a:rPr>
                        <a:t>NOT NULL</a:t>
                      </a:r>
                      <a:endParaRPr lang="ko-KR" altLang="en-US" sz="1300" u="none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0" dirty="0">
                          <a:latin typeface="+mn-lt"/>
                        </a:rPr>
                        <a:t>TEMP_EMAIL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0" dirty="0">
                          <a:latin typeface="+mn-lt"/>
                        </a:rPr>
                        <a:t>이메일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spc="0" dirty="0">
                          <a:latin typeface="+mn-lt"/>
                        </a:rPr>
                        <a:t>VARCHAR2(100)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0" dirty="0">
                          <a:latin typeface="+mn-lt"/>
                        </a:rPr>
                        <a:t>TEMP_ADDR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0" dirty="0">
                          <a:latin typeface="+mn-lt"/>
                        </a:rPr>
                        <a:t>주소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spc="0" dirty="0">
                          <a:latin typeface="+mn-lt"/>
                        </a:rPr>
                        <a:t>VARCHAR2(100)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0" dirty="0">
                          <a:latin typeface="+mn-lt"/>
                        </a:rPr>
                        <a:t>TEMP_ADDR_DETAIL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0" dirty="0">
                          <a:latin typeface="+mn-lt"/>
                        </a:rPr>
                        <a:t>상세주소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spc="0" dirty="0">
                          <a:latin typeface="+mn-lt"/>
                        </a:rPr>
                        <a:t>VARCHAR2(100)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0" dirty="0">
                          <a:latin typeface="+mn-lt"/>
                        </a:rPr>
                        <a:t>TEMP_ZIPCODE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0" dirty="0">
                          <a:latin typeface="+mn-lt"/>
                        </a:rPr>
                        <a:t>우편번호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spc="0" dirty="0">
                          <a:latin typeface="+mn-lt"/>
                        </a:rPr>
                        <a:t>VARCHAR2(100)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0" dirty="0">
                          <a:latin typeface="+mn-lt"/>
                        </a:rPr>
                        <a:t>BOOK_NUM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0" dirty="0">
                          <a:latin typeface="+mn-lt"/>
                        </a:rPr>
                        <a:t>예약번호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spc="0" dirty="0">
                          <a:latin typeface="+mn-lt"/>
                        </a:rPr>
                        <a:t>VARCHAR2(50)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0" dirty="0">
                          <a:latin typeface="+mn-lt"/>
                        </a:rPr>
                        <a:t>TEMP_GENDER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spc="0" dirty="0">
                          <a:latin typeface="+mn-lt"/>
                        </a:rPr>
                        <a:t>성별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spc="0" dirty="0">
                          <a:latin typeface="+mn-lt"/>
                        </a:rPr>
                        <a:t>VARCHAR2(10)</a:t>
                      </a:r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spc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285146-BA0E-B99C-3D10-493C4761DA74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6B0264-3DE3-09DB-C905-F6456CFD8626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75B682-C06E-CB85-6CEA-4892C1FD6E8E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3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433B5B-4718-C235-6DA2-EDAFD7AA48CE}"/>
              </a:ext>
            </a:extLst>
          </p:cNvPr>
          <p:cNvSpPr txBox="1"/>
          <p:nvPr/>
        </p:nvSpPr>
        <p:spPr>
          <a:xfrm>
            <a:off x="4840942" y="1236094"/>
            <a:ext cx="251011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rial Black" panose="020B0A04020102020204" pitchFamily="34" charset="0"/>
              </a:rPr>
              <a:t>HELLO.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4A0615-3096-7DAA-70A2-A59B243567CD}"/>
              </a:ext>
            </a:extLst>
          </p:cNvPr>
          <p:cNvSpPr/>
          <p:nvPr/>
        </p:nvSpPr>
        <p:spPr>
          <a:xfrm>
            <a:off x="5647765" y="5057129"/>
            <a:ext cx="896470" cy="79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57287-9A57-610E-4A3A-1C659BE0165F}"/>
              </a:ext>
            </a:extLst>
          </p:cNvPr>
          <p:cNvSpPr txBox="1"/>
          <p:nvPr/>
        </p:nvSpPr>
        <p:spPr>
          <a:xfrm>
            <a:off x="2880215" y="2967335"/>
            <a:ext cx="643156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JEJU GREEN TOUR</a:t>
            </a:r>
            <a:endParaRPr lang="ko-KR" altLang="en-US" sz="54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9BE74-022D-D008-9969-60B76872C87E}"/>
              </a:ext>
            </a:extLst>
          </p:cNvPr>
          <p:cNvSpPr txBox="1"/>
          <p:nvPr/>
        </p:nvSpPr>
        <p:spPr>
          <a:xfrm>
            <a:off x="5282251" y="1787495"/>
            <a:ext cx="162749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WEB PROJECT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5A76C-CCC0-5C77-7544-03D4F48E673A}"/>
              </a:ext>
            </a:extLst>
          </p:cNvPr>
          <p:cNvSpPr txBox="1"/>
          <p:nvPr/>
        </p:nvSpPr>
        <p:spPr>
          <a:xfrm>
            <a:off x="5578869" y="5194221"/>
            <a:ext cx="103425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rial Black" panose="020B0A04020102020204" pitchFamily="34" charset="0"/>
              </a:rPr>
              <a:t>2023.11.18</a:t>
            </a:r>
            <a:endParaRPr lang="ko-KR" altLang="en-US" sz="11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0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1304">
        <p159:morph option="byObject"/>
      </p:transition>
    </mc:Choice>
    <mc:Fallback xmlns="">
      <p:transition spd="slow" advTm="1304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839415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885581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테이블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6EE1058-57E8-FFB7-C065-B3B99163C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93311"/>
              </p:ext>
            </p:extLst>
          </p:nvPr>
        </p:nvGraphicFramePr>
        <p:xfrm>
          <a:off x="2509140" y="1658138"/>
          <a:ext cx="7277320" cy="35667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9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69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상품 테이블 </a:t>
                      </a:r>
                      <a:r>
                        <a:rPr lang="en-US" altLang="ko-KR" sz="1400" dirty="0">
                          <a:latin typeface="+mn-lt"/>
                        </a:rPr>
                        <a:t>(TRIP_ITEM)</a:t>
                      </a:r>
                      <a:endParaRPr lang="ko-KR" altLang="en-US" sz="14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ITEM_CODE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dirty="0">
                          <a:latin typeface="+mn-lt"/>
                        </a:rPr>
                        <a:t>상품 코드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dirty="0">
                          <a:latin typeface="+mn-lt"/>
                        </a:rPr>
                        <a:t>VARCHAR2(100)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PRIMARY KEY</a:t>
                      </a:r>
                      <a:endParaRPr lang="en-US" altLang="ko-KR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ITEM_NAME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lt"/>
                        </a:rPr>
                        <a:t>상품 이름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VARCHAR2(100)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NOT NULL UNIQUE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ITEM_PRICE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상품 가격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NUMBER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NOT NULL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ITEM_DETAIL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none" dirty="0">
                          <a:latin typeface="+mn-lt"/>
                        </a:rPr>
                        <a:t>상품 상세정보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VARCHAR2(1000)</a:t>
                      </a:r>
                      <a:endParaRPr lang="ko-KR" altLang="en-US" sz="130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START_DATE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여행 시작날짜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NOT NULL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END_DATE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여행 끝나는 날짜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NOT NULL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TRIP_DATE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여행 기간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VARCHAR2(50)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NOT NULL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CATE_CODE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상품 카테고리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VARCHAR2(50)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FOREIGN</a:t>
                      </a:r>
                      <a:r>
                        <a:rPr lang="en-US" altLang="ko-KR" sz="1300" baseline="0" dirty="0">
                          <a:latin typeface="+mn-lt"/>
                        </a:rPr>
                        <a:t> KEY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LONGITUDE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경도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VARCHAR2(200)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LATITUDE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위도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VARCHAR2(200)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TRIP_ADDR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여행지 주소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VARCHAR2(50)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78C086-F77F-8EB5-5B3D-CDFA16F13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1227"/>
              </p:ext>
            </p:extLst>
          </p:nvPr>
        </p:nvGraphicFramePr>
        <p:xfrm>
          <a:off x="2509159" y="5371416"/>
          <a:ext cx="7274164" cy="883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49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상품 카테고리 테이블 </a:t>
                      </a:r>
                      <a:r>
                        <a:rPr lang="en-US" altLang="ko-KR" sz="1400" dirty="0">
                          <a:latin typeface="+mn-lt"/>
                        </a:rPr>
                        <a:t>(ITEM_CATE)</a:t>
                      </a:r>
                      <a:endParaRPr lang="ko-KR" altLang="en-US" sz="14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CATE_CODE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dirty="0">
                          <a:latin typeface="+mn-lt"/>
                        </a:rPr>
                        <a:t>카테고리 코드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dirty="0">
                          <a:latin typeface="+mn-lt"/>
                        </a:rPr>
                        <a:t>VARCHAR2(100)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PRIMARY</a:t>
                      </a:r>
                      <a:r>
                        <a:rPr lang="en-US" altLang="ko-KR" sz="1300" b="0" u="sng" baseline="0" dirty="0">
                          <a:latin typeface="+mn-lt"/>
                        </a:rPr>
                        <a:t> KEY</a:t>
                      </a:r>
                      <a:endParaRPr lang="en-US" altLang="ko-KR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CATE_NAME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lt"/>
                        </a:rPr>
                        <a:t>카테고리 이름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VARCHAR2(100)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NOT NULL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E45B70-DDE1-F1E5-7C6E-E3D9E7D62887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55DC70-52CD-8155-6DCC-F2C1B4829F14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9B3591-2D7D-0AC0-C445-723AB16C5CBD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97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17787" y="839415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66985" y="885581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예약관련 테이블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C931560-8899-395F-7376-208E432B3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045096"/>
              </p:ext>
            </p:extLst>
          </p:nvPr>
        </p:nvGraphicFramePr>
        <p:xfrm>
          <a:off x="2317787" y="1630797"/>
          <a:ext cx="7572592" cy="20204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3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14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장바구니 테이블</a:t>
                      </a:r>
                      <a:r>
                        <a:rPr lang="en-US" altLang="ko-KR" sz="1400" dirty="0">
                          <a:latin typeface="+mn-lt"/>
                        </a:rPr>
                        <a:t>(TRIP_CART)</a:t>
                      </a:r>
                      <a:endParaRPr lang="ko-KR" altLang="en-US" sz="14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CART_CODE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dirty="0">
                          <a:latin typeface="+mn-lt"/>
                        </a:rPr>
                        <a:t>장바구니 코드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dirty="0">
                          <a:latin typeface="+mn-lt"/>
                        </a:rPr>
                        <a:t>VARCHAR2(50)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PRIMARY KEY</a:t>
                      </a:r>
                      <a:endParaRPr lang="en-US" altLang="ko-KR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ITEM_CODE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lt"/>
                        </a:rPr>
                        <a:t>상품 코드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VARCHAR2(50)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FOREIGN</a:t>
                      </a:r>
                      <a:r>
                        <a:rPr lang="en-US" altLang="ko-KR" sz="1300" b="0" baseline="0" dirty="0">
                          <a:latin typeface="+mn-lt"/>
                        </a:rPr>
                        <a:t> KEY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MEM_ID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회원 아이디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VARCHAR2(100)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FOREIGN KEY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TRAVELERS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none" dirty="0">
                          <a:latin typeface="+mn-lt"/>
                        </a:rPr>
                        <a:t>여행인원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NUMBER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BUY_DATE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구매일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DEFAULT SYSDATE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91207F8-075E-93CD-9ECF-36144D279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39435"/>
              </p:ext>
            </p:extLst>
          </p:nvPr>
        </p:nvGraphicFramePr>
        <p:xfrm>
          <a:off x="2334262" y="3783881"/>
          <a:ext cx="7572592" cy="24783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3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64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예약정보 테이블</a:t>
                      </a:r>
                      <a:r>
                        <a:rPr lang="en-US" altLang="ko-KR" sz="1400" dirty="0">
                          <a:latin typeface="+mn-lt"/>
                        </a:rPr>
                        <a:t> (BOOK_ITEM)</a:t>
                      </a:r>
                      <a:endParaRPr lang="ko-KR" altLang="en-US" sz="14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BOOK_NUM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dirty="0">
                          <a:latin typeface="+mn-lt"/>
                        </a:rPr>
                        <a:t>예약번호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dirty="0">
                          <a:latin typeface="+mn-lt"/>
                        </a:rPr>
                        <a:t>VARCHAR2(50)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PRIMARY KEY</a:t>
                      </a:r>
                      <a:endParaRPr lang="en-US" altLang="ko-KR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MEM_ID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lt"/>
                        </a:rPr>
                        <a:t>회원 아이디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VARCHAR2(100)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FOREIGN KEY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ITEM_CODE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상품 코드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VARCHAR2(100)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FOREIGN</a:t>
                      </a:r>
                      <a:r>
                        <a:rPr lang="en-US" altLang="ko-KR" sz="1300" b="0" baseline="0" dirty="0">
                          <a:latin typeface="+mn-lt"/>
                        </a:rPr>
                        <a:t> KEY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BUY_PRICE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none" dirty="0">
                          <a:latin typeface="+mn-lt"/>
                        </a:rPr>
                        <a:t>구매가격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NUMBER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NOT NULL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TRAVELERS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여행인원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NUMBER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NOT</a:t>
                      </a:r>
                      <a:r>
                        <a:rPr lang="en-US" altLang="ko-KR" sz="1300" baseline="0" dirty="0">
                          <a:latin typeface="+mn-lt"/>
                        </a:rPr>
                        <a:t> NULL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BOOK_DATE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예약날짜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DEFAULT</a:t>
                      </a:r>
                      <a:r>
                        <a:rPr lang="en-US" altLang="ko-KR" sz="1300" baseline="0" dirty="0">
                          <a:latin typeface="+mn-lt"/>
                        </a:rPr>
                        <a:t> SYSDATE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TEMP_EMAIL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비회원 이메일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VARCHAR2(100)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F1DB64-E77E-2FA1-F0BA-7A385E3F5A34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92BB52-C089-DD7C-2362-AD8BA73790B5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FD5679-EBF2-700E-B34D-A0CD019F0B6D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8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33971" y="839415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83169" y="885581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테이블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36EC4D0-7AF1-36DF-F4BD-C14DC0AB6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84419"/>
              </p:ext>
            </p:extLst>
          </p:nvPr>
        </p:nvGraphicFramePr>
        <p:xfrm>
          <a:off x="2583825" y="1395277"/>
          <a:ext cx="7012964" cy="2670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3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3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87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게시판 테이블 </a:t>
                      </a:r>
                      <a:r>
                        <a:rPr lang="en-US" altLang="ko-KR" sz="1400" dirty="0"/>
                        <a:t>(TRIP_BOARD)</a:t>
                      </a:r>
                      <a:endParaRPr lang="ko-KR" altLang="en-US" sz="14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/>
                        <a:t>BOARD_NUM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dirty="0"/>
                        <a:t>글 번호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dirty="0"/>
                        <a:t>NUMBER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/>
                        <a:t>PRIMARY</a:t>
                      </a:r>
                      <a:r>
                        <a:rPr lang="en-US" altLang="ko-KR" sz="1300" b="0" u="sng" baseline="0" dirty="0"/>
                        <a:t> KEY</a:t>
                      </a:r>
                      <a:endParaRPr lang="en-US" altLang="ko-KR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TITLE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/>
                        <a:t>글 제목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VARCHAR2(200)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NOT NULL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CONTENT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글 내용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VARCHAR2(1000)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/>
                        <a:t>WRITER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none" dirty="0"/>
                        <a:t>글쓴이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/>
                        <a:t>VARCHAR2(100)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/>
                        <a:t>FOREIGN</a:t>
                      </a:r>
                      <a:r>
                        <a:rPr lang="en-US" altLang="ko-KR" sz="1300" u="none" baseline="0" dirty="0"/>
                        <a:t> KEY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CREATE_DATE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작성일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DEFAULT</a:t>
                      </a:r>
                      <a:r>
                        <a:rPr lang="en-US" altLang="ko-KR" sz="1300" baseline="0" dirty="0"/>
                        <a:t> SYSDATE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READ_CNT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조회 수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NUMBER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DEFAULT 0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SIDE_MENU_CODE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게시판 코드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VARCHAR2(50)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FOREIGN</a:t>
                      </a:r>
                      <a:r>
                        <a:rPr lang="en-US" altLang="ko-KR" sz="1300" baseline="0" dirty="0"/>
                        <a:t> KEY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IS_MAIN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공지사항 여부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VARCHAR2(10)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DEFAULT ‘N’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F0B227D-1458-5CEF-A1FB-F0F2FEB9D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635605"/>
              </p:ext>
            </p:extLst>
          </p:nvPr>
        </p:nvGraphicFramePr>
        <p:xfrm>
          <a:off x="2575587" y="4380509"/>
          <a:ext cx="7012964" cy="17968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3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3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71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 댓글 테이블</a:t>
                      </a:r>
                      <a:r>
                        <a:rPr lang="en-US" altLang="ko-KR" sz="1400" baseline="0" dirty="0"/>
                        <a:t> (BOARD_REPLY)</a:t>
                      </a:r>
                      <a:endParaRPr lang="ko-KR" altLang="en-US" sz="14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/>
                        <a:t>REPLY_NUM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dirty="0"/>
                        <a:t>댓글 번호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dirty="0"/>
                        <a:t>NUMBER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/>
                        <a:t>PRIMARY KEY</a:t>
                      </a:r>
                      <a:endParaRPr lang="en-US" altLang="ko-KR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WRITER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/>
                        <a:t>글쓴이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VARCHAR2(50)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FOREIGN</a:t>
                      </a:r>
                      <a:r>
                        <a:rPr lang="en-US" altLang="ko-KR" sz="1300" b="0" baseline="0" dirty="0"/>
                        <a:t> KEY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CONTENT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글 내용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VARCHAR2(3000)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/>
                        <a:t>NOT NULL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/>
                        <a:t>CREATE_DATE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none" dirty="0"/>
                        <a:t>작성일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/>
                        <a:t>DATE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/>
                        <a:t>DEFAULT SYSDATE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BOARD_NUM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게시판 번호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NUMBER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FOREIGN KEY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56A994-7E7C-D5E6-1A80-82AA5A230F82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71CD2-A5A1-CA80-02F1-13719146C9A0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9ED704-0563-6EA0-6C47-CC98FDF274D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8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285419" y="839415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34617" y="885581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테이블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B2C924-FF9A-383D-6C26-E02B489A8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934140"/>
              </p:ext>
            </p:extLst>
          </p:nvPr>
        </p:nvGraphicFramePr>
        <p:xfrm>
          <a:off x="2995619" y="1490596"/>
          <a:ext cx="6212248" cy="27127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3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52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상품 리뷰 테이블</a:t>
                      </a:r>
                      <a:r>
                        <a:rPr lang="en-US" altLang="ko-KR" sz="1400" baseline="0" dirty="0">
                          <a:latin typeface="+mn-lt"/>
                        </a:rPr>
                        <a:t> (ITEM_REVIEW)</a:t>
                      </a:r>
                      <a:endParaRPr lang="ko-KR" altLang="en-US" sz="14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REVIEW_NUM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dirty="0">
                          <a:latin typeface="+mn-lt"/>
                        </a:rPr>
                        <a:t>리뷰 번호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dirty="0">
                          <a:latin typeface="+mn-lt"/>
                        </a:rPr>
                        <a:t>NUMBER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PRIMARY</a:t>
                      </a:r>
                      <a:r>
                        <a:rPr lang="en-US" altLang="ko-KR" sz="1300" b="0" u="sng" baseline="0" dirty="0">
                          <a:latin typeface="+mn-lt"/>
                        </a:rPr>
                        <a:t> KEY</a:t>
                      </a:r>
                      <a:endParaRPr lang="en-US" altLang="ko-KR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ITEM_RATE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lt"/>
                        </a:rPr>
                        <a:t>상품평점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NUMBER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TITLE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리뷰 제목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VARCHAR2(1000)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NOT NULL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WRITER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none" dirty="0">
                          <a:latin typeface="+mn-lt"/>
                        </a:rPr>
                        <a:t>글쓴이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VARCHAR2(50)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FOREIGN</a:t>
                      </a:r>
                      <a:r>
                        <a:rPr lang="en-US" altLang="ko-KR" sz="1300" u="none" baseline="0" dirty="0">
                          <a:latin typeface="+mn-lt"/>
                        </a:rPr>
                        <a:t> KEY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CONTENT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리뷰 내용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VARCHAR2(3000)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NOT NULL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CREATE_DATE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작성일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DEFAULT</a:t>
                      </a:r>
                      <a:r>
                        <a:rPr lang="en-US" altLang="ko-KR" sz="1300" baseline="0" dirty="0">
                          <a:latin typeface="+mn-lt"/>
                        </a:rPr>
                        <a:t> SYSDATE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 READ_CNT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조회 수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NUMBER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DEFAULT</a:t>
                      </a:r>
                      <a:r>
                        <a:rPr lang="en-US" altLang="ko-KR" sz="1300" baseline="0" dirty="0">
                          <a:latin typeface="+mn-lt"/>
                        </a:rPr>
                        <a:t> 0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ITEM_CODE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상품 코드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VARCHAR2(50)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E968AFE-D0C4-ADFE-4E04-FCBFC70F0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52789"/>
              </p:ext>
            </p:extLst>
          </p:nvPr>
        </p:nvGraphicFramePr>
        <p:xfrm>
          <a:off x="2994534" y="4497884"/>
          <a:ext cx="6197312" cy="19767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9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85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리뷰 댓글 테이블 </a:t>
                      </a:r>
                      <a:r>
                        <a:rPr lang="en-US" altLang="ko-KR" sz="1400" dirty="0">
                          <a:latin typeface="+mn-lt"/>
                        </a:rPr>
                        <a:t>(REVIEW_REPLY)</a:t>
                      </a:r>
                      <a:endParaRPr lang="ko-KR" altLang="en-US" sz="14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REPLY_NUM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dirty="0">
                          <a:latin typeface="+mn-lt"/>
                        </a:rPr>
                        <a:t>댓글 번호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dirty="0">
                          <a:latin typeface="+mn-lt"/>
                        </a:rPr>
                        <a:t>NUMBER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PRIMARY</a:t>
                      </a:r>
                      <a:r>
                        <a:rPr lang="en-US" altLang="ko-KR" sz="1300" b="0" u="sng" baseline="0" dirty="0">
                          <a:latin typeface="+mn-lt"/>
                        </a:rPr>
                        <a:t> KEY</a:t>
                      </a:r>
                      <a:endParaRPr lang="en-US" altLang="ko-KR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WRITER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글쓴이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VARCHAR2(50)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FOREIGN KEY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CONTENT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none" dirty="0">
                          <a:latin typeface="+mn-lt"/>
                        </a:rPr>
                        <a:t>댓글 내용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VARCHAR2(3000)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NOT NULL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CREATE_DATE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작성일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DEFAULT</a:t>
                      </a:r>
                      <a:r>
                        <a:rPr lang="en-US" altLang="ko-KR" sz="1300" baseline="0" dirty="0">
                          <a:latin typeface="+mn-lt"/>
                        </a:rPr>
                        <a:t> SYSDATE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REVIEW_NUM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리뷰 번호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NUMBER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FOREIGN KEY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EF588D6-79AC-E92F-E11D-E1050FACBC11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E80CFB-06D3-851E-4C6B-6DB23C1C6E2D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34D1F9-0714-9F5B-4BB4-236634DA9B99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3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부가기능 테이블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B979ED-6697-2628-08F6-77679E1BB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288346"/>
              </p:ext>
            </p:extLst>
          </p:nvPr>
        </p:nvGraphicFramePr>
        <p:xfrm>
          <a:off x="2428558" y="1772135"/>
          <a:ext cx="7338520" cy="15079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4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18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후기 추천 테이블 </a:t>
                      </a:r>
                      <a:r>
                        <a:rPr lang="en-US" altLang="ko-KR" sz="1400" dirty="0">
                          <a:latin typeface="+mn-lt"/>
                        </a:rPr>
                        <a:t>(REVIEW_LIKE)</a:t>
                      </a:r>
                      <a:endParaRPr lang="ko-KR" altLang="en-US" sz="14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LIKE_NUM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dirty="0">
                          <a:latin typeface="+mn-lt"/>
                        </a:rPr>
                        <a:t>추천 번호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dirty="0">
                          <a:latin typeface="+mn-lt"/>
                        </a:rPr>
                        <a:t>NUMBER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PRIMARY</a:t>
                      </a:r>
                      <a:r>
                        <a:rPr lang="en-US" altLang="ko-KR" sz="1300" b="0" u="sng" baseline="0" dirty="0">
                          <a:latin typeface="+mn-lt"/>
                        </a:rPr>
                        <a:t> KEY</a:t>
                      </a:r>
                      <a:endParaRPr lang="en-US" altLang="ko-KR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BOARD_NUM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lt"/>
                        </a:rPr>
                        <a:t>게시판 번호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NUMBER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FOREIGN KEY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MEM_ID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lt"/>
                        </a:rPr>
                        <a:t>회원 아이디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VARCHAR2(100)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FOREIGN KEY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1F596A7-F2C2-3B30-8AAB-71885F3E9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737647"/>
              </p:ext>
            </p:extLst>
          </p:nvPr>
        </p:nvGraphicFramePr>
        <p:xfrm>
          <a:off x="2428558" y="3890156"/>
          <a:ext cx="7338520" cy="2234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4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3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마일리지 테이블</a:t>
                      </a:r>
                      <a:r>
                        <a:rPr lang="en-US" altLang="ko-KR" sz="1400" dirty="0">
                          <a:latin typeface="+mn-lt"/>
                        </a:rPr>
                        <a:t> (MEM_POINT)</a:t>
                      </a:r>
                      <a:endParaRPr lang="ko-KR" altLang="en-US" sz="1400" dirty="0">
                        <a:latin typeface="+mn-lt"/>
                        <a:ea typeface="경기천년제목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POINT_NUM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sng" dirty="0">
                          <a:latin typeface="+mn-lt"/>
                        </a:rPr>
                        <a:t>마일리지 번호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sng" dirty="0">
                          <a:latin typeface="+mn-lt"/>
                        </a:rPr>
                        <a:t>NUMBER</a:t>
                      </a:r>
                      <a:endParaRPr lang="ko-KR" altLang="en-US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sng" dirty="0">
                          <a:latin typeface="+mn-lt"/>
                        </a:rPr>
                        <a:t>PRIMARY KEY</a:t>
                      </a:r>
                      <a:endParaRPr lang="en-US" altLang="ko-KR" sz="1300" b="0" u="sng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POINT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lt"/>
                        </a:rPr>
                        <a:t>마일리지</a:t>
                      </a:r>
                      <a:endParaRPr lang="ko-KR" altLang="en-US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+mn-lt"/>
                        </a:rPr>
                        <a:t>NUMBER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CREATE_DATE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작성일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DATE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</a:rPr>
                        <a:t>DEFAULT</a:t>
                      </a:r>
                      <a:r>
                        <a:rPr lang="en-US" altLang="ko-KR" sz="1300" b="0" baseline="0" dirty="0">
                          <a:latin typeface="+mn-lt"/>
                        </a:rPr>
                        <a:t> SYSDATE</a:t>
                      </a:r>
                      <a:endParaRPr lang="en-US" altLang="ko-KR" sz="1300" b="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MEM_ID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none" dirty="0">
                          <a:latin typeface="+mn-lt"/>
                        </a:rPr>
                        <a:t>회원 아이디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VARCHAR2(100)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u="none" dirty="0">
                          <a:latin typeface="+mn-lt"/>
                        </a:rPr>
                        <a:t>FOREIGN</a:t>
                      </a:r>
                      <a:r>
                        <a:rPr lang="en-US" altLang="ko-KR" sz="1300" u="none" baseline="0" dirty="0">
                          <a:latin typeface="+mn-lt"/>
                        </a:rPr>
                        <a:t> KEY</a:t>
                      </a:r>
                      <a:endParaRPr lang="ko-KR" altLang="en-US" sz="1300" u="none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BOOK_NUM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lt"/>
                        </a:rPr>
                        <a:t>예약 번호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VARCHAR2(50)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lt"/>
                        </a:rPr>
                        <a:t>FOREIGN</a:t>
                      </a:r>
                      <a:r>
                        <a:rPr lang="en-US" altLang="ko-KR" sz="1300" baseline="0" dirty="0">
                          <a:latin typeface="+mn-lt"/>
                        </a:rPr>
                        <a:t> KEY</a:t>
                      </a:r>
                      <a:endParaRPr lang="ko-KR" altLang="en-US" sz="1300" dirty="0"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8C35588-2E57-EDA0-EF3A-4EDA7DA54BDF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39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E61BD6-DC80-BDD7-EC73-378799540B36}"/>
              </a:ext>
            </a:extLst>
          </p:cNvPr>
          <p:cNvSpPr/>
          <p:nvPr/>
        </p:nvSpPr>
        <p:spPr>
          <a:xfrm>
            <a:off x="4460288" y="1793288"/>
            <a:ext cx="3271425" cy="3271425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C6ED5E-CC81-F372-F550-6EE6F84059CC}"/>
              </a:ext>
            </a:extLst>
          </p:cNvPr>
          <p:cNvSpPr/>
          <p:nvPr/>
        </p:nvSpPr>
        <p:spPr>
          <a:xfrm>
            <a:off x="4715934" y="2048934"/>
            <a:ext cx="2760134" cy="2760134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3E539-4554-EEA5-1A3C-6B06AC6DC073}"/>
              </a:ext>
            </a:extLst>
          </p:cNvPr>
          <p:cNvSpPr txBox="1"/>
          <p:nvPr/>
        </p:nvSpPr>
        <p:spPr>
          <a:xfrm>
            <a:off x="5705710" y="2612417"/>
            <a:ext cx="7805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  <a:r>
              <a:rPr lang="en-US" altLang="ko-KR" sz="100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AAEA8-0EB7-7FEB-645A-189197F6E36D}"/>
              </a:ext>
            </a:extLst>
          </p:cNvPr>
          <p:cNvSpPr txBox="1"/>
          <p:nvPr/>
        </p:nvSpPr>
        <p:spPr>
          <a:xfrm>
            <a:off x="5403220" y="3682927"/>
            <a:ext cx="13855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+mn-ea"/>
              </a:rPr>
              <a:t>OUTPUTS</a:t>
            </a:r>
            <a:endParaRPr lang="ko-KR" altLang="en-US" sz="1600" dirty="0">
              <a:solidFill>
                <a:srgbClr val="13501B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1D39B-8179-549C-3C68-D71066DD954E}"/>
              </a:ext>
            </a:extLst>
          </p:cNvPr>
          <p:cNvSpPr/>
          <p:nvPr/>
        </p:nvSpPr>
        <p:spPr>
          <a:xfrm>
            <a:off x="11331387" y="6174731"/>
            <a:ext cx="896470" cy="79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D07EEAC-8F6A-A323-6C4D-AD6BADB92C92}"/>
              </a:ext>
            </a:extLst>
          </p:cNvPr>
          <p:cNvSpPr/>
          <p:nvPr/>
        </p:nvSpPr>
        <p:spPr>
          <a:xfrm>
            <a:off x="9160935" y="-913529"/>
            <a:ext cx="2892210" cy="574590"/>
          </a:xfrm>
          <a:prstGeom prst="roundRect">
            <a:avLst>
              <a:gd name="adj" fmla="val 50000"/>
            </a:avLst>
          </a:prstGeom>
          <a:solidFill>
            <a:srgbClr val="F0F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4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57">
        <p159:morph option="byObject"/>
      </p:transition>
    </mc:Choice>
    <mc:Fallback xmlns="">
      <p:transition spd="slow" advTm="2557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C35588-2E57-EDA0-EF3A-4EDA7DA54BDF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DB DESIGN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9B8F1C-C2ED-5C3C-C034-15A82D00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08" y="1840516"/>
            <a:ext cx="11531888" cy="4257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085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검색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C35588-2E57-EDA0-EF3A-4EDA7DA54BDF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133CE5-E21F-642C-D9DF-76B67628B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958" y="1509354"/>
            <a:ext cx="5752084" cy="5145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185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789962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836128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숙소섹션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320B16-33F4-7C40-C37A-05D9FF0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68" y="1439440"/>
            <a:ext cx="6163732" cy="5328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A276E-AEC3-3922-9F36-63C2F7EDCD64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387185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섹션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D68FC5-87BA-5A8A-3042-10A4EC91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10" y="1801394"/>
            <a:ext cx="10130580" cy="4379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37ACC-26FA-655E-3256-C7797A2BDC9A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106651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433B5B-4718-C235-6DA2-EDAFD7AA48CE}"/>
              </a:ext>
            </a:extLst>
          </p:cNvPr>
          <p:cNvSpPr txBox="1"/>
          <p:nvPr/>
        </p:nvSpPr>
        <p:spPr>
          <a:xfrm>
            <a:off x="1536147" y="2055448"/>
            <a:ext cx="251011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rial Black" panose="020B0A04020102020204" pitchFamily="34" charset="0"/>
              </a:rPr>
              <a:t>INDEX.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4A0615-3096-7DAA-70A2-A59B243567CD}"/>
              </a:ext>
            </a:extLst>
          </p:cNvPr>
          <p:cNvSpPr/>
          <p:nvPr/>
        </p:nvSpPr>
        <p:spPr>
          <a:xfrm>
            <a:off x="11331387" y="5057129"/>
            <a:ext cx="896470" cy="79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57287-9A57-610E-4A3A-1C659BE0165F}"/>
              </a:ext>
            </a:extLst>
          </p:cNvPr>
          <p:cNvSpPr txBox="1"/>
          <p:nvPr/>
        </p:nvSpPr>
        <p:spPr>
          <a:xfrm>
            <a:off x="-7555418" y="2644170"/>
            <a:ext cx="11291873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600" dirty="0">
                <a:solidFill>
                  <a:schemeClr val="accent6">
                    <a:lumMod val="60000"/>
                    <a:lumOff val="40000"/>
                    <a:alpha val="50196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JEJU GREEN TOUR</a:t>
            </a:r>
            <a:endParaRPr lang="ko-KR" altLang="en-US" sz="9600" dirty="0">
              <a:solidFill>
                <a:schemeClr val="accent6">
                  <a:lumMod val="60000"/>
                  <a:lumOff val="40000"/>
                  <a:alpha val="50196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3E539-4554-EEA5-1A3C-6B06AC6DC073}"/>
              </a:ext>
            </a:extLst>
          </p:cNvPr>
          <p:cNvSpPr txBox="1"/>
          <p:nvPr/>
        </p:nvSpPr>
        <p:spPr>
          <a:xfrm>
            <a:off x="4509442" y="3081660"/>
            <a:ext cx="4604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r>
              <a:rPr lang="en-US" altLang="ko-KR" sz="32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AAEA8-0EB7-7FEB-645A-189197F6E36D}"/>
              </a:ext>
            </a:extLst>
          </p:cNvPr>
          <p:cNvSpPr txBox="1"/>
          <p:nvPr/>
        </p:nvSpPr>
        <p:spPr>
          <a:xfrm>
            <a:off x="4834467" y="3243333"/>
            <a:ext cx="993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INTRODUCE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E490D-BFBB-31F2-5351-4B8864594A02}"/>
              </a:ext>
            </a:extLst>
          </p:cNvPr>
          <p:cNvSpPr txBox="1"/>
          <p:nvPr/>
        </p:nvSpPr>
        <p:spPr>
          <a:xfrm>
            <a:off x="5954665" y="3081660"/>
            <a:ext cx="4604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lang="en-US" altLang="ko-KR" sz="32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1FB1F-5773-627C-31A0-87A9351D2674}"/>
              </a:ext>
            </a:extLst>
          </p:cNvPr>
          <p:cNvSpPr txBox="1"/>
          <p:nvPr/>
        </p:nvSpPr>
        <p:spPr>
          <a:xfrm>
            <a:off x="6268530" y="3243333"/>
            <a:ext cx="8178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DEV ENV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C621C5-4B67-E41F-587D-E87C4AD65B2C}"/>
              </a:ext>
            </a:extLst>
          </p:cNvPr>
          <p:cNvSpPr txBox="1"/>
          <p:nvPr/>
        </p:nvSpPr>
        <p:spPr>
          <a:xfrm>
            <a:off x="7213444" y="3081660"/>
            <a:ext cx="4604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r>
              <a:rPr lang="en-US" altLang="ko-KR" sz="32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BBF94-D4BF-62AE-991F-DB5EA020D2DC}"/>
              </a:ext>
            </a:extLst>
          </p:cNvPr>
          <p:cNvSpPr txBox="1"/>
          <p:nvPr/>
        </p:nvSpPr>
        <p:spPr>
          <a:xfrm>
            <a:off x="7434055" y="3251821"/>
            <a:ext cx="15515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PROJECT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7513FA-4BF3-2388-0FE6-5AE989985A09}"/>
              </a:ext>
            </a:extLst>
          </p:cNvPr>
          <p:cNvSpPr txBox="1"/>
          <p:nvPr/>
        </p:nvSpPr>
        <p:spPr>
          <a:xfrm>
            <a:off x="9011131" y="3081660"/>
            <a:ext cx="4604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r>
              <a:rPr lang="en-US" altLang="ko-KR" sz="32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3192CF-29F0-E146-F55C-CB32D407DA97}"/>
              </a:ext>
            </a:extLst>
          </p:cNvPr>
          <p:cNvSpPr txBox="1"/>
          <p:nvPr/>
        </p:nvSpPr>
        <p:spPr>
          <a:xfrm>
            <a:off x="9305423" y="3251597"/>
            <a:ext cx="9928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DB DESIGN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1133B2-F85D-7FE4-C0B2-65BF2E2E6551}"/>
              </a:ext>
            </a:extLst>
          </p:cNvPr>
          <p:cNvSpPr txBox="1"/>
          <p:nvPr/>
        </p:nvSpPr>
        <p:spPr>
          <a:xfrm>
            <a:off x="10315236" y="3081660"/>
            <a:ext cx="4604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  <a:r>
              <a:rPr lang="en-US" altLang="ko-KR" sz="32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A7ADC9-D52A-D3B5-B480-AC10A0B7799B}"/>
              </a:ext>
            </a:extLst>
          </p:cNvPr>
          <p:cNvSpPr txBox="1"/>
          <p:nvPr/>
        </p:nvSpPr>
        <p:spPr>
          <a:xfrm>
            <a:off x="10593585" y="3243130"/>
            <a:ext cx="8964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OUTPUTS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1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787">
        <p159:morph option="byObject"/>
      </p:transition>
    </mc:Choice>
    <mc:Fallback xmlns="">
      <p:transition spd="slow" advTm="78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푸터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섹션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10873F-9B9E-7065-0A25-DDB0482C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87" y="1850567"/>
            <a:ext cx="8414426" cy="4633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D89BBB-C120-1B7A-9074-196F1A5549E0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251436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0A210-BA7E-8F7B-ED69-F07D2D6E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1" y="1878723"/>
            <a:ext cx="11034521" cy="4376673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3B2B6B-0CEF-F5F7-E572-302FEC54B48D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264901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DCF9E46-2895-F041-0254-2C029351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933" y="1991503"/>
            <a:ext cx="7332134" cy="443484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2F14AE-67CD-E921-46CD-2D02C63721A2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89745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비밀번호 찾기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51403-AC12-DAF5-4DC8-8054E250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85" y="1702397"/>
            <a:ext cx="9270430" cy="454293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0DEF4A-3474-16B9-B6DB-67DCE21FCB03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413852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비밀번호 찾기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AF9C63-A61C-F175-F608-CA306DAC4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85" y="1600200"/>
            <a:ext cx="8839831" cy="44007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47988-DBDD-A51C-7A82-6FA4E600813C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86141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B2B2-F10B-8B30-167F-90FDB0A4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91" y="1643238"/>
            <a:ext cx="9304819" cy="489020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BCBDEE-E00D-89DF-6986-3876FF91BA43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407953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 상세 페이지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E8098-C09A-1C0B-01FE-4F2FDBE4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83" y="1719146"/>
            <a:ext cx="8441234" cy="476506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D81B4A-667B-D5E2-EA03-0BC9C7EEBC78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180866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 등록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936C315-5346-3DCB-AE06-7DE8670B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34428"/>
            <a:ext cx="9144000" cy="43529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D25FE-2C32-4225-B74E-C010531B55D2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56952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 관리페이지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A78D6-1C2D-2C38-CA99-058C59A6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64" y="1938293"/>
            <a:ext cx="8060472" cy="447098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04CCC-C3B3-1EA6-03D5-E6875EBB31F4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59902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 관리페이지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94361-9248-CB0F-FD77-274255A2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45" y="1938293"/>
            <a:ext cx="11076709" cy="436145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F453F-5EB6-993A-5384-F5196E4C41D0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118177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6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E61BD6-DC80-BDD7-EC73-378799540B36}"/>
              </a:ext>
            </a:extLst>
          </p:cNvPr>
          <p:cNvSpPr/>
          <p:nvPr/>
        </p:nvSpPr>
        <p:spPr>
          <a:xfrm>
            <a:off x="4460288" y="1793288"/>
            <a:ext cx="3271425" cy="3271425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C6ED5E-CC81-F372-F550-6EE6F84059CC}"/>
              </a:ext>
            </a:extLst>
          </p:cNvPr>
          <p:cNvSpPr/>
          <p:nvPr/>
        </p:nvSpPr>
        <p:spPr>
          <a:xfrm>
            <a:off x="4715934" y="2048934"/>
            <a:ext cx="2760134" cy="2760134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3E539-4554-EEA5-1A3C-6B06AC6DC073}"/>
              </a:ext>
            </a:extLst>
          </p:cNvPr>
          <p:cNvSpPr txBox="1"/>
          <p:nvPr/>
        </p:nvSpPr>
        <p:spPr>
          <a:xfrm>
            <a:off x="5705710" y="2612417"/>
            <a:ext cx="7805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r>
              <a:rPr lang="en-US" altLang="ko-KR" sz="100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AAEA8-0EB7-7FEB-645A-189197F6E36D}"/>
              </a:ext>
            </a:extLst>
          </p:cNvPr>
          <p:cNvSpPr txBox="1"/>
          <p:nvPr/>
        </p:nvSpPr>
        <p:spPr>
          <a:xfrm>
            <a:off x="5403220" y="3590594"/>
            <a:ext cx="13855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INTRODUCE</a:t>
            </a: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1D39B-8179-549C-3C68-D71066DD954E}"/>
              </a:ext>
            </a:extLst>
          </p:cNvPr>
          <p:cNvSpPr/>
          <p:nvPr/>
        </p:nvSpPr>
        <p:spPr>
          <a:xfrm>
            <a:off x="11331387" y="6174731"/>
            <a:ext cx="896470" cy="79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63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382">
        <p159:morph option="byObject"/>
      </p:transition>
    </mc:Choice>
    <mc:Fallback xmlns="">
      <p:transition spd="slow" advTm="382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등록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792E9-C4D6-6271-A34B-2CCBFA209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02" y="1599058"/>
            <a:ext cx="9671396" cy="47791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0CEFCF-87B8-5D2C-56D8-F6BAC27363E0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148894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등록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93FD037-C10F-B1D7-1449-475C5BE5F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88" y="1557554"/>
            <a:ext cx="3295824" cy="496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881194-7638-BEC4-E9D7-7B975482EA9A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186263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숙소예약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B2C67-0F50-CD41-D7FB-F92C97D69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57" y="1730507"/>
            <a:ext cx="7433686" cy="44809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C20013-31F2-3ED3-D895-4897F00D237C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41562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숙소예약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4D7FD-7BB7-C9E4-E8FE-25B218B2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42" y="1711813"/>
            <a:ext cx="6686117" cy="4408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A7B1B-FFE6-65AE-E97A-8CA2D8D60839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392506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숙소예약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7CFBEAC-22E9-7C2B-D8F1-1E41F2AA8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43" y="1641224"/>
            <a:ext cx="4315915" cy="473533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1FEF20-62FB-BD9F-5BD5-A8433D24F5CF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379937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예약내역 및 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B779C-40CA-5616-BA38-ACCE128D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72" y="1878009"/>
            <a:ext cx="9270856" cy="445611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DB06E-FD23-6FDD-07CC-5ACC56889AE6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210591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플래너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B4048-9CEF-36EE-8FE4-64CC0781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55" y="1986024"/>
            <a:ext cx="9703690" cy="405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DA6C4-24D5-173D-9AFF-2B703227F480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100154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플래너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작성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B6E2D-86E4-CB1B-D859-2292044AD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38" y="1616589"/>
            <a:ext cx="7666723" cy="5131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F7F75-7FF9-95D7-A4C6-3AB52A6016B9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40984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C04DA-10B4-D530-AEB9-36DEFB4F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79" y="1850887"/>
            <a:ext cx="3992774" cy="417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B0109C-672C-AD0A-18F5-A8CE8F106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47" y="1850887"/>
            <a:ext cx="4329214" cy="4178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7369C-F47D-B399-76AB-116C7BAF77A2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플래너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3DADA-B4A1-1065-9A9C-AF134DE74330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148267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여행플래너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610A8-4FD5-20D8-BFD2-5D752FA74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285" y="1784296"/>
            <a:ext cx="5133430" cy="445912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450A19-1FA9-A981-7184-A9E9ECE96463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91880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4A0615-3096-7DAA-70A2-A59B243567CD}"/>
              </a:ext>
            </a:extLst>
          </p:cNvPr>
          <p:cNvSpPr/>
          <p:nvPr/>
        </p:nvSpPr>
        <p:spPr>
          <a:xfrm>
            <a:off x="1905000" y="1033963"/>
            <a:ext cx="8382000" cy="5747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42E06-1F69-45BD-EADC-588472FA26C3}"/>
              </a:ext>
            </a:extLst>
          </p:cNvPr>
          <p:cNvSpPr txBox="1"/>
          <p:nvPr/>
        </p:nvSpPr>
        <p:spPr>
          <a:xfrm>
            <a:off x="3975100" y="1089339"/>
            <a:ext cx="42418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프로젝트 팀원 소개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3050FB-5445-3CCD-F17F-44909AF43591}"/>
              </a:ext>
            </a:extLst>
          </p:cNvPr>
          <p:cNvGrpSpPr/>
          <p:nvPr/>
        </p:nvGrpSpPr>
        <p:grpSpPr>
          <a:xfrm>
            <a:off x="2150533" y="2777067"/>
            <a:ext cx="889000" cy="889000"/>
            <a:chOff x="2150533" y="2777067"/>
            <a:chExt cx="889000" cy="889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02B7DDA-4855-3337-A7FE-3408D7BFCFB8}"/>
                </a:ext>
              </a:extLst>
            </p:cNvPr>
            <p:cNvSpPr/>
            <p:nvPr/>
          </p:nvSpPr>
          <p:spPr>
            <a:xfrm>
              <a:off x="2150533" y="2777067"/>
              <a:ext cx="889000" cy="889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 descr="강의실 단색으로 채워진">
              <a:extLst>
                <a:ext uri="{FF2B5EF4-FFF2-40B4-BE49-F238E27FC236}">
                  <a16:creationId xmlns:a16="http://schemas.microsoft.com/office/drawing/2014/main" id="{BD7FD9BA-0BFB-BA86-49CE-3F0105FD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7899" y="2853267"/>
              <a:ext cx="694267" cy="69426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BBBFB4-F5A2-FD1B-47E8-A6E160B3025B}"/>
              </a:ext>
            </a:extLst>
          </p:cNvPr>
          <p:cNvGrpSpPr/>
          <p:nvPr/>
        </p:nvGrpSpPr>
        <p:grpSpPr>
          <a:xfrm>
            <a:off x="6536260" y="2777067"/>
            <a:ext cx="889000" cy="889000"/>
            <a:chOff x="6536260" y="2777067"/>
            <a:chExt cx="889000" cy="889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CD4579-DDDF-4EA1-5A3A-8914487A908F}"/>
                </a:ext>
              </a:extLst>
            </p:cNvPr>
            <p:cNvSpPr/>
            <p:nvPr/>
          </p:nvSpPr>
          <p:spPr>
            <a:xfrm>
              <a:off x="6536260" y="2777067"/>
              <a:ext cx="889000" cy="889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래픽 11" descr="사용자 단색으로 채워진">
              <a:extLst>
                <a:ext uri="{FF2B5EF4-FFF2-40B4-BE49-F238E27FC236}">
                  <a16:creationId xmlns:a16="http://schemas.microsoft.com/office/drawing/2014/main" id="{EDA9A16A-43D1-375C-61E8-D01E5646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33626" y="2874433"/>
              <a:ext cx="694267" cy="69426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976123-0D95-F089-98E6-01D5F7222AFC}"/>
              </a:ext>
            </a:extLst>
          </p:cNvPr>
          <p:cNvGrpSpPr/>
          <p:nvPr/>
        </p:nvGrpSpPr>
        <p:grpSpPr>
          <a:xfrm>
            <a:off x="2150533" y="4910667"/>
            <a:ext cx="889000" cy="889000"/>
            <a:chOff x="2150533" y="4910667"/>
            <a:chExt cx="889000" cy="889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F40582B-5B23-BD43-B81F-F96865E63A86}"/>
                </a:ext>
              </a:extLst>
            </p:cNvPr>
            <p:cNvSpPr/>
            <p:nvPr/>
          </p:nvSpPr>
          <p:spPr>
            <a:xfrm>
              <a:off x="2150533" y="4910667"/>
              <a:ext cx="889000" cy="889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래픽 12" descr="사용자 단색으로 채워진">
              <a:extLst>
                <a:ext uri="{FF2B5EF4-FFF2-40B4-BE49-F238E27FC236}">
                  <a16:creationId xmlns:a16="http://schemas.microsoft.com/office/drawing/2014/main" id="{91F39753-CE19-B701-A87D-9477B86FC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7898" y="5008033"/>
              <a:ext cx="694267" cy="69426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41FD8C-46D5-143B-9ED4-F3FBD5E49060}"/>
              </a:ext>
            </a:extLst>
          </p:cNvPr>
          <p:cNvGrpSpPr/>
          <p:nvPr/>
        </p:nvGrpSpPr>
        <p:grpSpPr>
          <a:xfrm>
            <a:off x="6536260" y="4910667"/>
            <a:ext cx="889000" cy="889000"/>
            <a:chOff x="6536260" y="4910667"/>
            <a:chExt cx="889000" cy="889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71701A-B873-C0F9-C373-BBA36909EAA6}"/>
                </a:ext>
              </a:extLst>
            </p:cNvPr>
            <p:cNvSpPr/>
            <p:nvPr/>
          </p:nvSpPr>
          <p:spPr>
            <a:xfrm>
              <a:off x="6536260" y="4910667"/>
              <a:ext cx="889000" cy="889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래픽 13" descr="사용자 단색으로 채워진">
              <a:extLst>
                <a:ext uri="{FF2B5EF4-FFF2-40B4-BE49-F238E27FC236}">
                  <a16:creationId xmlns:a16="http://schemas.microsoft.com/office/drawing/2014/main" id="{79C44C49-4015-9616-36EA-CBD6773FB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33626" y="5008032"/>
              <a:ext cx="694267" cy="69426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C4F40B-8CF2-C1E8-69BE-BB1C3E53E7D0}"/>
              </a:ext>
            </a:extLst>
          </p:cNvPr>
          <p:cNvSpPr txBox="1"/>
          <p:nvPr/>
        </p:nvSpPr>
        <p:spPr>
          <a:xfrm>
            <a:off x="2971799" y="2743259"/>
            <a:ext cx="13927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김우량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958EA-8E3D-0213-CE89-CD1C51E90078}"/>
              </a:ext>
            </a:extLst>
          </p:cNvPr>
          <p:cNvSpPr txBox="1"/>
          <p:nvPr/>
        </p:nvSpPr>
        <p:spPr>
          <a:xfrm>
            <a:off x="3280821" y="3097202"/>
            <a:ext cx="19960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수정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D94311-0E00-1594-5EC0-EB3984779FF9}"/>
              </a:ext>
            </a:extLst>
          </p:cNvPr>
          <p:cNvSpPr txBox="1"/>
          <p:nvPr/>
        </p:nvSpPr>
        <p:spPr>
          <a:xfrm>
            <a:off x="2942165" y="4878125"/>
            <a:ext cx="13927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김김김</a:t>
            </a:r>
            <a:endParaRPr lang="ko-KR" altLang="en-US" sz="1600" b="1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3DBA8-CEAE-1F47-702D-67D47B82CEDE}"/>
              </a:ext>
            </a:extLst>
          </p:cNvPr>
          <p:cNvSpPr txBox="1"/>
          <p:nvPr/>
        </p:nvSpPr>
        <p:spPr>
          <a:xfrm>
            <a:off x="3251187" y="5232068"/>
            <a:ext cx="199602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91AA17-D4BC-A151-A974-B16CC1DDAA97}"/>
              </a:ext>
            </a:extLst>
          </p:cNvPr>
          <p:cNvSpPr txBox="1"/>
          <p:nvPr/>
        </p:nvSpPr>
        <p:spPr>
          <a:xfrm>
            <a:off x="7357527" y="2727870"/>
            <a:ext cx="13927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권용환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8F5AB1-EDFD-919F-2AB9-FEC3A4D0122A}"/>
              </a:ext>
            </a:extLst>
          </p:cNvPr>
          <p:cNvSpPr txBox="1"/>
          <p:nvPr/>
        </p:nvSpPr>
        <p:spPr>
          <a:xfrm>
            <a:off x="7666549" y="3081813"/>
            <a:ext cx="27897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회원관련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검색 및 숙소 상세 위치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자료 제작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D542C7-F57E-CBD7-A2E4-2DDA44C55206}"/>
              </a:ext>
            </a:extLst>
          </p:cNvPr>
          <p:cNvSpPr txBox="1"/>
          <p:nvPr/>
        </p:nvSpPr>
        <p:spPr>
          <a:xfrm>
            <a:off x="7327893" y="4862736"/>
            <a:ext cx="13927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선재윤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E22D85-BA2B-D617-8A25-D8CF3C5285FB}"/>
              </a:ext>
            </a:extLst>
          </p:cNvPr>
          <p:cNvSpPr txBox="1"/>
          <p:nvPr/>
        </p:nvSpPr>
        <p:spPr>
          <a:xfrm>
            <a:off x="7636915" y="5216679"/>
            <a:ext cx="33528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Admin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디자인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fragment </a:t>
            </a: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통합검색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75108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393">
        <p159:morph option="byObject"/>
      </p:transition>
    </mc:Choice>
    <mc:Fallback xmlns="">
      <p:transition spd="slow" advTm="393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관련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6F9ED1-7EDD-FA3C-9ADD-9ED78443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50" y="1653435"/>
            <a:ext cx="9836900" cy="499674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A5351-7F03-E437-387E-18E1AB8B73F3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276445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고객센터 메인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2F6FCC-4354-31AC-CDA9-8E6CF370D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0769"/>
            <a:ext cx="11415712" cy="404565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F24DB-AC0D-DE80-33F9-57465F90BF38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18862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1207909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254075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4C1151-FD7A-C3CA-E76B-DEB7E9F3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8" y="2262500"/>
            <a:ext cx="10566943" cy="375643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00DA13-5AE7-DF5A-D7E6-7D1B80DE1E6D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40393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검색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77A355-88D3-7836-2C0F-54DB4A34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22" y="1708422"/>
            <a:ext cx="8470756" cy="418279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69B1A-62D7-9272-3F56-9DBFA4BF768F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220512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작성 및 수정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0900B4-1D15-0B2A-03DC-326220663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849" y="1551709"/>
            <a:ext cx="5752302" cy="513310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1DDC7-330E-2FC3-5AA8-0CE71C49205A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139559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문의사항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0CD574-DBBF-C7B2-534E-0F85961F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26" y="1938293"/>
            <a:ext cx="8735149" cy="421638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942BC-2F2E-EDCB-DDB4-5588D53CF957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126132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문의사항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201DB-BFC3-EC38-1D2D-07927778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87" y="1609856"/>
            <a:ext cx="9305027" cy="50334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A57BE-3CDC-AFB0-8645-D57DAF80736E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50448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문의사항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C202E-6B53-865B-CB18-76405AD3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170" y="1773382"/>
            <a:ext cx="6121661" cy="467257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13D67-B916-FA49-5E67-481552A7FA75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319488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문의사항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C40B2-2AC8-6A1D-AB7F-7E2B24DC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529" y="1639422"/>
            <a:ext cx="6696941" cy="4885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F84830-7EF2-79B3-C986-CE1C22C7290A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204742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자주찾는질문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D8C100-E908-7133-6090-D4CEA9A2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12" y="1707487"/>
            <a:ext cx="8320377" cy="492191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46E82-1209-D2B1-3B5E-DD9ED33E213F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104439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4A0615-3096-7DAA-70A2-A59B243567CD}"/>
              </a:ext>
            </a:extLst>
          </p:cNvPr>
          <p:cNvSpPr/>
          <p:nvPr/>
        </p:nvSpPr>
        <p:spPr>
          <a:xfrm>
            <a:off x="1430867" y="1061651"/>
            <a:ext cx="9330266" cy="47346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40D6A3A-71F5-025C-B33D-B554849F46FB}"/>
              </a:ext>
            </a:extLst>
          </p:cNvPr>
          <p:cNvSpPr/>
          <p:nvPr/>
        </p:nvSpPr>
        <p:spPr>
          <a:xfrm>
            <a:off x="4917729" y="2250729"/>
            <a:ext cx="2356542" cy="2356542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AE5EE2-A429-BCE6-EC4B-C621E60C5C82}"/>
              </a:ext>
            </a:extLst>
          </p:cNvPr>
          <p:cNvSpPr/>
          <p:nvPr/>
        </p:nvSpPr>
        <p:spPr>
          <a:xfrm>
            <a:off x="5058183" y="2391183"/>
            <a:ext cx="2075634" cy="207563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E42DDA2-656A-AA12-E978-2E85DE69BB04}"/>
              </a:ext>
            </a:extLst>
          </p:cNvPr>
          <p:cNvSpPr/>
          <p:nvPr/>
        </p:nvSpPr>
        <p:spPr>
          <a:xfrm>
            <a:off x="4233333" y="1566333"/>
            <a:ext cx="3725334" cy="3725334"/>
          </a:xfrm>
          <a:prstGeom prst="ellipse">
            <a:avLst/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254F6-D6C7-595F-2050-1224DBB2D750}"/>
              </a:ext>
            </a:extLst>
          </p:cNvPr>
          <p:cNvSpPr txBox="1"/>
          <p:nvPr/>
        </p:nvSpPr>
        <p:spPr>
          <a:xfrm>
            <a:off x="6985000" y="2216118"/>
            <a:ext cx="15324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A9607-08A3-21A3-39CB-03CBEC4F8268}"/>
              </a:ext>
            </a:extLst>
          </p:cNvPr>
          <p:cNvSpPr txBox="1"/>
          <p:nvPr/>
        </p:nvSpPr>
        <p:spPr>
          <a:xfrm>
            <a:off x="5207000" y="3136612"/>
            <a:ext cx="1778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김우량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A071DC-5666-FE4C-57BB-A461BC59746E}"/>
              </a:ext>
            </a:extLst>
          </p:cNvPr>
          <p:cNvSpPr txBox="1"/>
          <p:nvPr/>
        </p:nvSpPr>
        <p:spPr>
          <a:xfrm>
            <a:off x="7207963" y="2581616"/>
            <a:ext cx="38297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 등록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이미지등록 비동기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기능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1879E-10BA-B6A1-F4FA-CB9481D76557}"/>
              </a:ext>
            </a:extLst>
          </p:cNvPr>
          <p:cNvSpPr txBox="1"/>
          <p:nvPr/>
        </p:nvSpPr>
        <p:spPr>
          <a:xfrm>
            <a:off x="2861630" y="3675732"/>
            <a:ext cx="22049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4BE3F8-B453-1EDA-1BE0-3A937EDED449}"/>
              </a:ext>
            </a:extLst>
          </p:cNvPr>
          <p:cNvSpPr txBox="1"/>
          <p:nvPr/>
        </p:nvSpPr>
        <p:spPr>
          <a:xfrm>
            <a:off x="2045737" y="4106620"/>
            <a:ext cx="287378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해당지역 숙소 등록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AC52A2-CE63-9D62-C707-67D4FB95A3BC}"/>
              </a:ext>
            </a:extLst>
          </p:cNvPr>
          <p:cNvGrpSpPr/>
          <p:nvPr/>
        </p:nvGrpSpPr>
        <p:grpSpPr>
          <a:xfrm>
            <a:off x="6653272" y="4565962"/>
            <a:ext cx="2873783" cy="621804"/>
            <a:chOff x="6653272" y="4565962"/>
            <a:chExt cx="2873783" cy="62180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5CF5E5-D88D-A62A-DC4F-BCB352DA0591}"/>
                </a:ext>
              </a:extLst>
            </p:cNvPr>
            <p:cNvSpPr txBox="1"/>
            <p:nvPr/>
          </p:nvSpPr>
          <p:spPr>
            <a:xfrm>
              <a:off x="6653272" y="4565962"/>
              <a:ext cx="220491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메인페이지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95C6E1-63BC-9C1C-102E-BD5AC4BA0728}"/>
                </a:ext>
              </a:extLst>
            </p:cNvPr>
            <p:cNvSpPr txBox="1"/>
            <p:nvPr/>
          </p:nvSpPr>
          <p:spPr>
            <a:xfrm>
              <a:off x="6653272" y="4926156"/>
              <a:ext cx="287378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숙소 목록 및 카테고리 목록 구현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78E289-F221-F3D7-3098-CF90F6F50312}"/>
              </a:ext>
            </a:extLst>
          </p:cNvPr>
          <p:cNvGrpSpPr/>
          <p:nvPr/>
        </p:nvGrpSpPr>
        <p:grpSpPr>
          <a:xfrm>
            <a:off x="2313527" y="1669073"/>
            <a:ext cx="3153183" cy="661720"/>
            <a:chOff x="2313527" y="1669073"/>
            <a:chExt cx="3153183" cy="6617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40B791-E6AD-9772-39FA-D143EB9DFED1}"/>
                </a:ext>
              </a:extLst>
            </p:cNvPr>
            <p:cNvSpPr txBox="1"/>
            <p:nvPr/>
          </p:nvSpPr>
          <p:spPr>
            <a:xfrm>
              <a:off x="3678401" y="1669073"/>
              <a:ext cx="178830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Database</a:t>
              </a:r>
              <a:endPara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A9D2B4-FFC2-F52F-3AD0-72F376E81F1B}"/>
                </a:ext>
              </a:extLst>
            </p:cNvPr>
            <p:cNvSpPr txBox="1"/>
            <p:nvPr/>
          </p:nvSpPr>
          <p:spPr>
            <a:xfrm>
              <a:off x="2313527" y="2069183"/>
              <a:ext cx="287378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데이터베이스 테이블 설계 및 추가 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001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465">
        <p159:morph option="byObject"/>
      </p:transition>
    </mc:Choice>
    <mc:Fallback xmlns="">
      <p:transition spd="slow" advTm="465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993163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7E140-DB19-323F-DBAD-22A25052A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09" y="1766455"/>
            <a:ext cx="6874583" cy="483473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29C62-5D25-D68F-3FAA-1CA153782426}"/>
              </a:ext>
            </a:extLst>
          </p:cNvPr>
          <p:cNvSpPr txBox="1"/>
          <p:nvPr/>
        </p:nvSpPr>
        <p:spPr>
          <a:xfrm>
            <a:off x="4999353" y="1039329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자주찾는질문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C4B08-BD71-56BD-2568-952EA02CA137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224588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3FB1A-EF8A-67B1-3B15-891E16A28276}"/>
              </a:ext>
            </a:extLst>
          </p:cNvPr>
          <p:cNvSpPr/>
          <p:nvPr/>
        </p:nvSpPr>
        <p:spPr>
          <a:xfrm>
            <a:off x="2350155" y="1180200"/>
            <a:ext cx="7527994" cy="40011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D17BF-67B5-CC43-A4F2-C885FD43D1EC}"/>
              </a:ext>
            </a:extLst>
          </p:cNvPr>
          <p:cNvSpPr txBox="1"/>
          <p:nvPr/>
        </p:nvSpPr>
        <p:spPr>
          <a:xfrm>
            <a:off x="4999353" y="1226366"/>
            <a:ext cx="21971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자주찾는질문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60011C-1182-2663-0A0F-49FDD79996AB}"/>
              </a:ext>
            </a:extLst>
          </p:cNvPr>
          <p:cNvSpPr/>
          <p:nvPr/>
        </p:nvSpPr>
        <p:spPr>
          <a:xfrm>
            <a:off x="79756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2E8B94-ABE4-B9D2-6B5E-E9136F2DD48B}"/>
              </a:ext>
            </a:extLst>
          </p:cNvPr>
          <p:cNvSpPr/>
          <p:nvPr/>
        </p:nvSpPr>
        <p:spPr>
          <a:xfrm>
            <a:off x="11174310" y="261087"/>
            <a:ext cx="220130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06793-7E18-3232-0B3D-301B4C49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25" y="2310937"/>
            <a:ext cx="10404551" cy="39759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E9782E-BBC8-CE52-BB06-636C9AA4097F}"/>
              </a:ext>
            </a:extLst>
          </p:cNvPr>
          <p:cNvSpPr txBox="1"/>
          <p:nvPr/>
        </p:nvSpPr>
        <p:spPr>
          <a:xfrm>
            <a:off x="4993542" y="109590"/>
            <a:ext cx="22049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3501B"/>
                </a:solidFill>
                <a:latin typeface="Lucida Handwriting" panose="03010101010101010101" pitchFamily="66" charset="0"/>
                <a:ea typeface="HY엽서L" panose="02030600000101010101" pitchFamily="18" charset="-127"/>
              </a:rPr>
              <a:t>OUTPUTS </a:t>
            </a:r>
          </a:p>
        </p:txBody>
      </p:sp>
    </p:spTree>
    <p:extLst>
      <p:ext uri="{BB962C8B-B14F-4D97-AF65-F5344CB8AC3E}">
        <p14:creationId xmlns:p14="http://schemas.microsoft.com/office/powerpoint/2010/main" val="410983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80">
        <p159:morph option="byObject"/>
      </p:transition>
    </mc:Choice>
    <mc:Fallback xmlns="">
      <p:transition spd="slow" advTm="58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795AD0-1295-6938-DBBD-557AB65143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33B5B-4718-C235-6DA2-EDAFD7AA48CE}"/>
              </a:ext>
            </a:extLst>
          </p:cNvPr>
          <p:cNvSpPr txBox="1"/>
          <p:nvPr/>
        </p:nvSpPr>
        <p:spPr>
          <a:xfrm>
            <a:off x="4840942" y="1236094"/>
            <a:ext cx="251011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rial Black" panose="020B0A04020102020204" pitchFamily="34" charset="0"/>
              </a:rPr>
              <a:t>BYE.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4A0615-3096-7DAA-70A2-A59B243567CD}"/>
              </a:ext>
            </a:extLst>
          </p:cNvPr>
          <p:cNvSpPr/>
          <p:nvPr/>
        </p:nvSpPr>
        <p:spPr>
          <a:xfrm>
            <a:off x="5647765" y="5057129"/>
            <a:ext cx="896470" cy="79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57287-9A57-610E-4A3A-1C659BE0165F}"/>
              </a:ext>
            </a:extLst>
          </p:cNvPr>
          <p:cNvSpPr txBox="1"/>
          <p:nvPr/>
        </p:nvSpPr>
        <p:spPr>
          <a:xfrm>
            <a:off x="2880215" y="2459504"/>
            <a:ext cx="643156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JEJU GREEN TOUR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E.O.D</a:t>
            </a:r>
            <a:endParaRPr lang="ko-KR" altLang="en-US" sz="54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9BE74-022D-D008-9969-60B76872C87E}"/>
              </a:ext>
            </a:extLst>
          </p:cNvPr>
          <p:cNvSpPr txBox="1"/>
          <p:nvPr/>
        </p:nvSpPr>
        <p:spPr>
          <a:xfrm>
            <a:off x="5282251" y="1787495"/>
            <a:ext cx="162749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WEB PROJECT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5A76C-CCC0-5C77-7544-03D4F48E673A}"/>
              </a:ext>
            </a:extLst>
          </p:cNvPr>
          <p:cNvSpPr txBox="1"/>
          <p:nvPr/>
        </p:nvSpPr>
        <p:spPr>
          <a:xfrm>
            <a:off x="5578869" y="5194221"/>
            <a:ext cx="103425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rial Black" panose="020B0A04020102020204" pitchFamily="34" charset="0"/>
              </a:rPr>
              <a:t>2023.11.18</a:t>
            </a:r>
            <a:endParaRPr lang="ko-KR" altLang="en-US" sz="11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1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304">
        <p159:morph option="byObject"/>
      </p:transition>
    </mc:Choice>
    <mc:Fallback xmlns="">
      <p:transition spd="slow" advTm="130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08B6480-4AB0-A934-86CE-C7FB5CEF79F5}"/>
              </a:ext>
            </a:extLst>
          </p:cNvPr>
          <p:cNvSpPr/>
          <p:nvPr/>
        </p:nvSpPr>
        <p:spPr>
          <a:xfrm>
            <a:off x="1430867" y="1061651"/>
            <a:ext cx="9330266" cy="47346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40D6A3A-71F5-025C-B33D-B554849F46FB}"/>
              </a:ext>
            </a:extLst>
          </p:cNvPr>
          <p:cNvSpPr/>
          <p:nvPr/>
        </p:nvSpPr>
        <p:spPr>
          <a:xfrm>
            <a:off x="4917729" y="2250729"/>
            <a:ext cx="2356542" cy="2356542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AE5EE2-A429-BCE6-EC4B-C621E60C5C82}"/>
              </a:ext>
            </a:extLst>
          </p:cNvPr>
          <p:cNvSpPr/>
          <p:nvPr/>
        </p:nvSpPr>
        <p:spPr>
          <a:xfrm>
            <a:off x="5058183" y="2391183"/>
            <a:ext cx="2075634" cy="207563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E42DDA2-656A-AA12-E978-2E85DE69BB04}"/>
              </a:ext>
            </a:extLst>
          </p:cNvPr>
          <p:cNvSpPr/>
          <p:nvPr/>
        </p:nvSpPr>
        <p:spPr>
          <a:xfrm>
            <a:off x="4233333" y="1566333"/>
            <a:ext cx="3725334" cy="3725334"/>
          </a:xfrm>
          <a:prstGeom prst="ellipse">
            <a:avLst/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254F6-D6C7-595F-2050-1224DBB2D750}"/>
              </a:ext>
            </a:extLst>
          </p:cNvPr>
          <p:cNvSpPr txBox="1"/>
          <p:nvPr/>
        </p:nvSpPr>
        <p:spPr>
          <a:xfrm>
            <a:off x="7103388" y="2011031"/>
            <a:ext cx="17883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A9607-08A3-21A3-39CB-03CBEC4F8268}"/>
              </a:ext>
            </a:extLst>
          </p:cNvPr>
          <p:cNvSpPr txBox="1"/>
          <p:nvPr/>
        </p:nvSpPr>
        <p:spPr>
          <a:xfrm>
            <a:off x="5207000" y="3136612"/>
            <a:ext cx="1778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권용환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A071DC-5666-FE4C-57BB-A461BC59746E}"/>
              </a:ext>
            </a:extLst>
          </p:cNvPr>
          <p:cNvSpPr txBox="1"/>
          <p:nvPr/>
        </p:nvSpPr>
        <p:spPr>
          <a:xfrm>
            <a:off x="7172693" y="2428782"/>
            <a:ext cx="3829741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중복 체크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PW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유효성검사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대소문자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 포함 정규식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E-mail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발송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 기능 구현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1879E-10BA-B6A1-F4FA-CB9481D76557}"/>
              </a:ext>
            </a:extLst>
          </p:cNvPr>
          <p:cNvSpPr txBox="1"/>
          <p:nvPr/>
        </p:nvSpPr>
        <p:spPr>
          <a:xfrm>
            <a:off x="3266343" y="4370343"/>
            <a:ext cx="22049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4BE3F8-B453-1EDA-1BE0-3A937EDED449}"/>
              </a:ext>
            </a:extLst>
          </p:cNvPr>
          <p:cNvSpPr txBox="1"/>
          <p:nvPr/>
        </p:nvSpPr>
        <p:spPr>
          <a:xfrm>
            <a:off x="2169595" y="4832008"/>
            <a:ext cx="315318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맵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통한 위치검색 및 숙소 위치 구현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CF5E5-D88D-A62A-DC4F-BCB352DA0591}"/>
              </a:ext>
            </a:extLst>
          </p:cNvPr>
          <p:cNvSpPr txBox="1"/>
          <p:nvPr/>
        </p:nvSpPr>
        <p:spPr>
          <a:xfrm>
            <a:off x="6508016" y="4315539"/>
            <a:ext cx="22049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5C6E1-63BC-9C1C-102E-BD5AC4BA0728}"/>
              </a:ext>
            </a:extLst>
          </p:cNvPr>
          <p:cNvSpPr txBox="1"/>
          <p:nvPr/>
        </p:nvSpPr>
        <p:spPr>
          <a:xfrm>
            <a:off x="6938289" y="4715649"/>
            <a:ext cx="329506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연락처 및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E-mail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PW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스프링 시큐리티 활용 사용자 비밀번호 암호화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40B791-E6AD-9772-39FA-D143EB9DFED1}"/>
              </a:ext>
            </a:extLst>
          </p:cNvPr>
          <p:cNvSpPr txBox="1"/>
          <p:nvPr/>
        </p:nvSpPr>
        <p:spPr>
          <a:xfrm>
            <a:off x="4441636" y="1280172"/>
            <a:ext cx="17883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A9D2B4-FFC2-F52F-3AD0-72F376E81F1B}"/>
              </a:ext>
            </a:extLst>
          </p:cNvPr>
          <p:cNvSpPr txBox="1"/>
          <p:nvPr/>
        </p:nvSpPr>
        <p:spPr>
          <a:xfrm>
            <a:off x="3076762" y="1680282"/>
            <a:ext cx="287378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테이블 설계 및 추가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B8EBE5-3497-D8A4-AA30-CE7FD4FF9A59}"/>
              </a:ext>
            </a:extLst>
          </p:cNvPr>
          <p:cNvGrpSpPr/>
          <p:nvPr/>
        </p:nvGrpSpPr>
        <p:grpSpPr>
          <a:xfrm>
            <a:off x="2793361" y="2970649"/>
            <a:ext cx="2354350" cy="623842"/>
            <a:chOff x="2793361" y="2970649"/>
            <a:chExt cx="2354350" cy="6238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3CABC9-4CC8-FBB9-54BC-E57ED8DC1932}"/>
                </a:ext>
              </a:extLst>
            </p:cNvPr>
            <p:cNvSpPr txBox="1"/>
            <p:nvPr/>
          </p:nvSpPr>
          <p:spPr>
            <a:xfrm>
              <a:off x="2942795" y="2970649"/>
              <a:ext cx="220491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메인페이지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D49F8B-05CF-BEC5-FB11-C9ADD7DB4B9F}"/>
                </a:ext>
              </a:extLst>
            </p:cNvPr>
            <p:cNvSpPr txBox="1"/>
            <p:nvPr/>
          </p:nvSpPr>
          <p:spPr>
            <a:xfrm>
              <a:off x="2793361" y="3332881"/>
              <a:ext cx="19708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슬라이드 이미지 등록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08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485">
        <p159:morph option="byObject"/>
      </p:transition>
    </mc:Choice>
    <mc:Fallback xmlns="">
      <p:transition spd="slow" advTm="48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6274-45B5-0A0A-A17B-18557CD05F4F}"/>
              </a:ext>
            </a:extLst>
          </p:cNvPr>
          <p:cNvSpPr/>
          <p:nvPr/>
        </p:nvSpPr>
        <p:spPr>
          <a:xfrm>
            <a:off x="1430867" y="1061650"/>
            <a:ext cx="9330266" cy="47346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40D6A3A-71F5-025C-B33D-B554849F46FB}"/>
              </a:ext>
            </a:extLst>
          </p:cNvPr>
          <p:cNvSpPr/>
          <p:nvPr/>
        </p:nvSpPr>
        <p:spPr>
          <a:xfrm>
            <a:off x="4917729" y="2250729"/>
            <a:ext cx="2356542" cy="2356542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AE5EE2-A429-BCE6-EC4B-C621E60C5C82}"/>
              </a:ext>
            </a:extLst>
          </p:cNvPr>
          <p:cNvSpPr/>
          <p:nvPr/>
        </p:nvSpPr>
        <p:spPr>
          <a:xfrm>
            <a:off x="5058183" y="2391183"/>
            <a:ext cx="2075634" cy="207563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E42DDA2-656A-AA12-E978-2E85DE69BB04}"/>
              </a:ext>
            </a:extLst>
          </p:cNvPr>
          <p:cNvSpPr/>
          <p:nvPr/>
        </p:nvSpPr>
        <p:spPr>
          <a:xfrm>
            <a:off x="4233333" y="1566333"/>
            <a:ext cx="3725334" cy="3725334"/>
          </a:xfrm>
          <a:prstGeom prst="ellipse">
            <a:avLst/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254F6-D6C7-595F-2050-1224DBB2D750}"/>
              </a:ext>
            </a:extLst>
          </p:cNvPr>
          <p:cNvSpPr txBox="1"/>
          <p:nvPr/>
        </p:nvSpPr>
        <p:spPr>
          <a:xfrm>
            <a:off x="6985000" y="2216118"/>
            <a:ext cx="15324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A9607-08A3-21A3-39CB-03CBEC4F8268}"/>
              </a:ext>
            </a:extLst>
          </p:cNvPr>
          <p:cNvSpPr txBox="1"/>
          <p:nvPr/>
        </p:nvSpPr>
        <p:spPr>
          <a:xfrm>
            <a:off x="5207000" y="3136612"/>
            <a:ext cx="1778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박종무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A071DC-5666-FE4C-57BB-A461BC59746E}"/>
              </a:ext>
            </a:extLst>
          </p:cNvPr>
          <p:cNvSpPr txBox="1"/>
          <p:nvPr/>
        </p:nvSpPr>
        <p:spPr>
          <a:xfrm>
            <a:off x="7207963" y="2581616"/>
            <a:ext cx="38297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 등록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이미지등록 비동기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기능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1879E-10BA-B6A1-F4FA-CB9481D76557}"/>
              </a:ext>
            </a:extLst>
          </p:cNvPr>
          <p:cNvSpPr txBox="1"/>
          <p:nvPr/>
        </p:nvSpPr>
        <p:spPr>
          <a:xfrm>
            <a:off x="2861630" y="3675732"/>
            <a:ext cx="22049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플래너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4BE3F8-B453-1EDA-1BE0-3A937EDED449}"/>
              </a:ext>
            </a:extLst>
          </p:cNvPr>
          <p:cNvSpPr txBox="1"/>
          <p:nvPr/>
        </p:nvSpPr>
        <p:spPr>
          <a:xfrm>
            <a:off x="2592927" y="4118994"/>
            <a:ext cx="287378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여행후기 등록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여행후기 </a:t>
            </a:r>
            <a:r>
              <a:rPr lang="ko-KR" altLang="en-US" sz="1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예약조회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 및 숙소관리 기능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1652FB1-A8A3-5978-97E1-CA11DEC17DC9}"/>
              </a:ext>
            </a:extLst>
          </p:cNvPr>
          <p:cNvGrpSpPr/>
          <p:nvPr/>
        </p:nvGrpSpPr>
        <p:grpSpPr>
          <a:xfrm>
            <a:off x="2313527" y="1669073"/>
            <a:ext cx="3153183" cy="661720"/>
            <a:chOff x="2313527" y="1669073"/>
            <a:chExt cx="3153183" cy="6617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40B791-E6AD-9772-39FA-D143EB9DFED1}"/>
                </a:ext>
              </a:extLst>
            </p:cNvPr>
            <p:cNvSpPr txBox="1"/>
            <p:nvPr/>
          </p:nvSpPr>
          <p:spPr>
            <a:xfrm>
              <a:off x="3678401" y="1669073"/>
              <a:ext cx="178830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DataBase</a:t>
              </a:r>
              <a:endPara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A9D2B4-FFC2-F52F-3AD0-72F376E81F1B}"/>
                </a:ext>
              </a:extLst>
            </p:cNvPr>
            <p:cNvSpPr txBox="1"/>
            <p:nvPr/>
          </p:nvSpPr>
          <p:spPr>
            <a:xfrm>
              <a:off x="2313527" y="2069183"/>
              <a:ext cx="2873783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데이터베이스 테이블 설계 및 추가 </a:t>
              </a:r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68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407">
        <p159:morph option="byObject"/>
      </p:transition>
    </mc:Choice>
    <mc:Fallback xmlns="">
      <p:transition spd="slow" advTm="407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 algn="ctr">
          <a:defRPr sz="3200" dirty="0" smtClean="0">
            <a:solidFill>
              <a:schemeClr val="accent3">
                <a:lumMod val="75000"/>
              </a:schemeClr>
            </a:solidFill>
            <a:latin typeface="Arial Black" panose="020B0A040201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</TotalTime>
  <Words>1847</Words>
  <Application>Microsoft Office PowerPoint</Application>
  <PresentationFormat>와이드스크린</PresentationFormat>
  <Paragraphs>687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0" baseType="lpstr">
      <vt:lpstr>경기천년제목 Bold</vt:lpstr>
      <vt:lpstr>Lucida Handwriting</vt:lpstr>
      <vt:lpstr>Segoe UI Black</vt:lpstr>
      <vt:lpstr>맑은 고딕</vt:lpstr>
      <vt:lpstr>Arial Black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Yong</dc:creator>
  <cp:lastModifiedBy>선재윤</cp:lastModifiedBy>
  <cp:revision>24</cp:revision>
  <dcterms:created xsi:type="dcterms:W3CDTF">2024-07-24T07:46:13Z</dcterms:created>
  <dcterms:modified xsi:type="dcterms:W3CDTF">2024-08-31T06:21:16Z</dcterms:modified>
</cp:coreProperties>
</file>